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311" r:id="rId3"/>
    <p:sldId id="301" r:id="rId4"/>
    <p:sldId id="375" r:id="rId5"/>
    <p:sldId id="307" r:id="rId6"/>
    <p:sldId id="305" r:id="rId7"/>
    <p:sldId id="257" r:id="rId8"/>
    <p:sldId id="258" r:id="rId9"/>
    <p:sldId id="359" r:id="rId10"/>
    <p:sldId id="360" r:id="rId11"/>
    <p:sldId id="361" r:id="rId12"/>
    <p:sldId id="362" r:id="rId13"/>
    <p:sldId id="363" r:id="rId14"/>
    <p:sldId id="262" r:id="rId15"/>
    <p:sldId id="364" r:id="rId16"/>
    <p:sldId id="408" r:id="rId17"/>
    <p:sldId id="308" r:id="rId18"/>
    <p:sldId id="379" r:id="rId19"/>
    <p:sldId id="384" r:id="rId20"/>
    <p:sldId id="388" r:id="rId21"/>
    <p:sldId id="391" r:id="rId22"/>
    <p:sldId id="390" r:id="rId23"/>
    <p:sldId id="389" r:id="rId24"/>
    <p:sldId id="387" r:id="rId25"/>
    <p:sldId id="264" r:id="rId26"/>
    <p:sldId id="315" r:id="rId27"/>
    <p:sldId id="383" r:id="rId28"/>
    <p:sldId id="302" r:id="rId29"/>
    <p:sldId id="270" r:id="rId30"/>
    <p:sldId id="271" r:id="rId31"/>
    <p:sldId id="272" r:id="rId32"/>
    <p:sldId id="273" r:id="rId33"/>
    <p:sldId id="393" r:id="rId34"/>
    <p:sldId id="263" r:id="rId35"/>
    <p:sldId id="310" r:id="rId36"/>
    <p:sldId id="275" r:id="rId37"/>
    <p:sldId id="297" r:id="rId38"/>
    <p:sldId id="392" r:id="rId39"/>
    <p:sldId id="269" r:id="rId40"/>
    <p:sldId id="394" r:id="rId41"/>
    <p:sldId id="396" r:id="rId42"/>
    <p:sldId id="274" r:id="rId43"/>
    <p:sldId id="397" r:id="rId44"/>
    <p:sldId id="401" r:id="rId45"/>
    <p:sldId id="402" r:id="rId46"/>
    <p:sldId id="276" r:id="rId47"/>
    <p:sldId id="277" r:id="rId48"/>
    <p:sldId id="398" r:id="rId49"/>
    <p:sldId id="400" r:id="rId50"/>
    <p:sldId id="367" r:id="rId51"/>
    <p:sldId id="399" r:id="rId52"/>
    <p:sldId id="368" r:id="rId53"/>
    <p:sldId id="283" r:id="rId54"/>
    <p:sldId id="369" r:id="rId55"/>
    <p:sldId id="285" r:id="rId56"/>
    <p:sldId id="370" r:id="rId57"/>
    <p:sldId id="287" r:id="rId58"/>
    <p:sldId id="409" r:id="rId59"/>
    <p:sldId id="316" r:id="rId60"/>
    <p:sldId id="371" r:id="rId61"/>
    <p:sldId id="289" r:id="rId62"/>
    <p:sldId id="372" r:id="rId63"/>
    <p:sldId id="373" r:id="rId64"/>
    <p:sldId id="292" r:id="rId65"/>
    <p:sldId id="284" r:id="rId66"/>
    <p:sldId id="403" r:id="rId67"/>
    <p:sldId id="320" r:id="rId68"/>
    <p:sldId id="286" r:id="rId69"/>
    <p:sldId id="404" r:id="rId70"/>
    <p:sldId id="405" r:id="rId71"/>
    <p:sldId id="303" r:id="rId72"/>
    <p:sldId id="288" r:id="rId73"/>
    <p:sldId id="322" r:id="rId74"/>
    <p:sldId id="323" r:id="rId75"/>
    <p:sldId id="299" r:id="rId76"/>
    <p:sldId id="300" r:id="rId77"/>
    <p:sldId id="298" r:id="rId78"/>
    <p:sldId id="309" r:id="rId79"/>
    <p:sldId id="406" r:id="rId80"/>
    <p:sldId id="407" r:id="rId81"/>
    <p:sldId id="312" r:id="rId82"/>
    <p:sldId id="313" r:id="rId83"/>
    <p:sldId id="290" r:id="rId84"/>
    <p:sldId id="318" r:id="rId85"/>
    <p:sldId id="330" r:id="rId86"/>
    <p:sldId id="333" r:id="rId87"/>
    <p:sldId id="349" r:id="rId88"/>
    <p:sldId id="334" r:id="rId89"/>
    <p:sldId id="332" r:id="rId90"/>
    <p:sldId id="331" r:id="rId91"/>
    <p:sldId id="335" r:id="rId92"/>
    <p:sldId id="337" r:id="rId93"/>
    <p:sldId id="325" r:id="rId94"/>
    <p:sldId id="326" r:id="rId95"/>
    <p:sldId id="338" r:id="rId96"/>
    <p:sldId id="357" r:id="rId97"/>
    <p:sldId id="358" r:id="rId98"/>
    <p:sldId id="339" r:id="rId99"/>
    <p:sldId id="340" r:id="rId100"/>
    <p:sldId id="341" r:id="rId101"/>
    <p:sldId id="342" r:id="rId102"/>
    <p:sldId id="327" r:id="rId103"/>
    <p:sldId id="343" r:id="rId104"/>
    <p:sldId id="344" r:id="rId105"/>
    <p:sldId id="346" r:id="rId106"/>
    <p:sldId id="351" r:id="rId107"/>
    <p:sldId id="352" r:id="rId108"/>
    <p:sldId id="328" r:id="rId109"/>
    <p:sldId id="329" r:id="rId110"/>
    <p:sldId id="350" r:id="rId111"/>
    <p:sldId id="291" r:id="rId112"/>
    <p:sldId id="354" r:id="rId113"/>
    <p:sldId id="355" r:id="rId114"/>
    <p:sldId id="356" r:id="rId115"/>
    <p:sldId id="321" r:id="rId116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A3DCDE-C817-2B40-82F1-BFFD735F2A6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16F74-F9C5-704A-A643-2EB0114276B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AB66B-02D7-C746-9A4A-4A23C183711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4E7F2-13D1-9A41-BA3E-3FCDD74F45C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B0A3288-0A3D-BA45-AC97-DD3136E40E1A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61305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6:23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1236 7833,'16'0'379,"0"0"1,6 0-296,-1 0 0,8-8-116,-3-2 0,3-5-171,-3-1 0,5 6 194,-5-1 1,-1 2 38,2-2 1,0-1 100,5 7 1,-7-6-112,-4 6 1,-1-6-239,1 6 1,-8-6-123,3 6 0,-6-3-488,1 3 828,-4 3 0,0-12 0,2 5 0</inkml:trace>
  <inkml:trace contextRef="#ctx0" brushRef="#br0" timeOffset="192">80 1508 7805,'9'9'0,"6"-2"289,-5-7 1,6 0 453,6 0 0,3-9-638,7-7 1,1-2 38,5-8 1,-2 1-400,6-2 0,-6 2 222,1 4 1,3 3-450,-3-3 1,0 3 154,-5 2 0,-5 0 327,0 0 0,0-8 0,5-1 0</inkml:trace>
  <inkml:trace contextRef="#ctx0" brushRef="#br0" timeOffset="1439">1956 578 7781,'-5'-11'0,"0"1"0,-6-6 1172,6-6-717,-1-6 1,-1 1-111,-3-10 0,1-4-239,-2-7 0,6 5 215,-6 0-168,0 7 1,1-3 31,-1 7 1,7 2-2,-1 3 0,-2 4-38,2 7 1,-3 2 110,3 3-264,3-3 0,-7 12 40,4-3 1,1 3-94,-6 2 0,4 2-49,-4 3 0,-1 9-49,-5 8 0,-7 6 118,-4-1 1,-3 10-65,-2 6 0,0 3 85,0 2 0,-6 6-11,1-1 1,-6 1 180,6-6 0,-6-2-93,5-3 1,-1 2 61,2-8 1,8 6-76,-3-6 0,6-1 19,-1-10 0,4 3 5,7-8-17,7 1-37,2-6-99,7-7 1,12-2 116,4-7 1,5-2-28,1-3 0,1-2 200,4-4 0,3-3-20,-3 3 1,1-3-8,-1-2 0,-2 1-131,-4 5 1,-3-3 3,3 8 0,-8 0-9,-2 5 0,-6 0-85,6 0 0,-8 1-6,3 5 0,-5 4 82,-1 12 1,-7 8-108,-3 7 0,-6 13 13,-6-2 0,-1 6-117,-4-1 1,-3-1 102,3 7 0,2-8 45,-1 3 0,11-10 3,-1-1 1,9-13-20,-4 3 0,8-12-103,-2 0 0,10-3 62,6-2 0,5-7 76,5-4 1,6-3 14,10-2 0,4-7 98,7-4 1,0-8-105,0-3 0,6-6 121,-1 1 1,3 2-156,-3-1 0,-3 4 3,3-5 1,-8 6 46,-2-6 0,-6 8 6,6-3 0,-8 5 74,3 0 1,-10 9-83,-1 2 0,-7-1 6,1 2 0,-8-1 3,-3 6 27,1 0 40,-2 8 1,-2 0-8,-7 8 0,0 1-42,0-1 0,0 0-1,0 0 1,-2-6-130,-3 1 84,3 0 1,-7-1-10,4 1 9,3-7-21,-5 3 17,7-7-14,0 0-100,0-7 1,-5-2 67,-1-7 1,1-6-201,5 1 1,-5-8-7,-1 3 1,1-3-7,5 2 1,0-3 53,0 3 0,-5 4-117,-1 2 1,1 3-137,5 2-46,0 7-383,0-5 530,0 12 1,0-3-578,0 10 943,0 4 0,7 7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7:20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1171 7654,'-11'-9'0,"0"3"0,2 3 30,-1-3 143,3 5 246,0-6 0,5-1-49,-5 7-209,7-14 1,0 12 303,0-8-309,0 8 0,0-6 86,0 3 0,7 3-12,3-8 0,-1 6-58,2-6 1,2 7 31,8-1 0,-3 2-156,3-3 0,2 4 18,-1-3 0,1 5-105,-2 5 1,-1 3 44,7 2 0,-8 5-134,2-5 1,3 4 97,-3 3 1,0-1-111,-5 0 1,0 0 68,1 0 1,-1 5 68,0 0 1,-6 1-141,1-6 1,-2 0-110,2 0-139,3 7 255,-12 2 1,5 0-102,-7-4 0,0-3 80,0-2 1,0 0-115,0 0 1,-6 0-296,1 0 373,-7 0 0,3 0-89,-7 0 169,0-7 1,0 4 130,0-8 1,5 0-29,0-5 1,0 0 133,-5 0 0,6-5-52,-1 0 0,2-8 121,-2 3 1,4 1 264,7-2-312,-7 0 1,5-5-79,-3 0 0,3 6 200,2-1-161,0 0 0,0-5 2,0 0 0,2 0 118,3 0 1,-1 2-108,7 3 1,-6-7 9,6 8 1,-8-14-258,3 8 170,3-3 0,-2 3-735,3 0 235,-3 0-80,1 0-161,-7 0-268,14 7 965,-14 2 0,14-1 0,-6 0 0</inkml:trace>
  <inkml:trace contextRef="#ctx0" brushRef="#br0" timeOffset="1142">546 866 9952,'9'0'795,"0"7"-614,-4 4 1,4-2-190,7 1 1,0 6 50,0 6 0,0 5-191,0-6 1,5 7 4,1-1 0,-1-2-89,-5 2 0,0-8 29,0 3 0,0 1-81,0-2 0,0 1 86,0-6 1,-5-6-40,0 1 1,-6-7-821,6 1 493,-8-3 564,5-2 0,-1-7 0,2-2 0</inkml:trace>
  <inkml:trace contextRef="#ctx0" brushRef="#br0" timeOffset="1413">722 770 7683,'2'14'-226,"3"-3"620,-3 3 0,5-5-61,-7 7 1,7-5-282,4-1 1,-2 1 103,2 5 1,-1 0-289,6 0 0,-5 0 36,0 0 1,-6 0 68,6 0 1,-2 0 53,1 0 1,-1 0-90,-3 0 0,-5-5-88,5 0 1,-3-2 36,3 1 0,-5 5-234,5-5-33,-4-3-219,-2 8 112,0-14 269,0 7 0,-2-8 218,-4 0 0,5 0 0,-6 0 0</inkml:trace>
  <inkml:trace contextRef="#ctx0" brushRef="#br0" timeOffset="1805">562 1042 7683,'0'9'-388,"0"-2"1219,0-7 22,0 0 0,0-7-711,0-3 0,0-5-109,0-1 1,0 0 20,0 0 0,2 0 61,3 0 0,-3 0-86,3 0 0,-3 0 12,-2 0 0,2 2-211,3 3 88,-3-3 0,10 10-350,-6-6 265,6 6 0,-3-3 111,7 7 0,-5 5-62,-1 1 0,-4 4-89,4-4 257,1 6 0,3-8-7,-3 6 1,-2-6 282,-4 1-141,-3-3 23,5-2 0,-5 0-76,3 0 1,-3-2 69,4-3 0,-5 1-160,-1-6 0,0-1 158,0-5-362,0 0 1,0 0-62,0 0 0,0 0-73,0 0 1,6 5-281,-1 0 142,7 1 1,-4-1 20,2 0 0,5 8-117,-5-3 0,4 6 530,3 6 0,6 3 0,2 7 0</inkml:trace>
  <inkml:trace contextRef="#ctx0" brushRef="#br0" timeOffset="2176">1203 1010 7428,'-9'0'-232,"0"0"1390,4 0-1061,3 0 0,-7 2 15,4 3 1,3-1-280,-3 7 100,3-1 0,2 6 101,0 0 1,0 0 16,0 1 1,0-7-6,0 1 0,2 0-12,3 5 0,2-6 14,4 1 0,2-6 54,-8 6 1,7-7-44,-1 1 1,3-3-69,2-2 1,-1-2 71,-5-3 0,5-4-167,-5-7 0,3-2-145,-3-4 0,3 5-182,-8-5 0,2 3 175,-1-3 0,-4 4-346,3-3 602,-3 3 0,-9 2 0,-2 0 0</inkml:trace>
  <inkml:trace contextRef="#ctx0" brushRef="#br0" timeOffset="2387">1091 1267 7649,'11'-2'622,"-1"-3"1,-1-4-342,2-7 1,3 0-32,-3 0 0,1-6-255,-1 1 1,3-2 78,-3 1 0,-2 5-48,2-5 0,-8 4 51,3 2 1,-5 6-367,-1-1 0,6 6-269,-1-6-474,0 7 1032,-5-3 0,0 7 0,0 0 0</inkml:trace>
  <inkml:trace contextRef="#ctx0" brushRef="#br0" timeOffset="3205">1300 337 7471,'0'9'326,"0"5"0,0-5-83,0 7 1,-2 0-80,-4 0 0,5 5-27,-5 1 1,4 6 35,2-1 0,2 3 22,4 2 0,-3 0-10,8 0 1,0-1 2,5-5 0,0 5-19,0-4 1,0-4-6,0-2 0,2-5-300,3-5 1,-3 3 119,3-3 1,-3-4-861,-2-2 671,7-3 1,-5-2-415,3 0 0,-5-2 66,-5-3 1,2-6 552,-8-10 0,7-4 0,-3-7 0</inkml:trace>
  <inkml:trace contextRef="#ctx0" brushRef="#br0" timeOffset="3614">1396 128 7671,'0'16'96,"0"0"1,1 0 39,5 0 0,-3 2 256,8 4 0,-2-4-52,2 3-410,3-3 60,-5-2 0,7 2-94,0 3 1,-2-3 62,-3 3 0,3-3 122,-3-2 0,-4 0 19,-2 0 151,4 0-169,0 0-8,0 0-80,-2-7 0,-5-2 77,3-7 104,-3 0 1,7-2-76,-4-3 1,-3 2 8,3-8 1,3 5-55,-3-4 1,7 6-76,-1-1 0,-2 3 13,2 2 1,-1 0-125,6 0 0,-5 0 45,0 0-209,-1 0 218,6 7 0,-5 2 33,0 7 1,-8-5-83,3 0 1,-4-1-13,-2 6 1,0 0 25,0 0 1,0 0-53,0 0 0,-2-5-208,-4 0 0,3-2 75,-8 1 0,8-1-550,-3-3 847,-3-5 0,6 5 0,-8-12 0,0-2 0,-5-9 0</inkml:trace>
  <inkml:trace contextRef="#ctx0" brushRef="#br0" timeOffset="3923">1572 32 7556,'11'-9'77,"-1"4"1,-1 1 582,2-1 0,3 3-296,-3-3 1,3 3-135,2 2 0,6 7-145,-1 4 1,0 3 79,-5 2 1,1 6-131,-1-1 0,0 7 108,0-1 0,0-2-129,0 2 0,-6-2 7,1 2 0,0 3-99,5-3 0,0-3 68,0 3 0,0-2-97,0 2 1,-5 1 77,-1-6 0,-4 4 64,4-4 1,-6 1-118,1-2 0,-3-1-14,-2 7 0,0-8-96,0 3 1,0-4 50,0-2 0,-5 0-360,-1 0 70,-6 0 99,3 0 0,-2-2-261,1-3 0,6-2 209,-1-4 1,1-3 383,-1 3 0,-4-3 0,-7-2 0</inkml:trace>
  <inkml:trace contextRef="#ctx0" brushRef="#br0" timeOffset="4602">390 1924 7667,'-1'15'-568,"-5"-5"909,4-3 86,-5-7-472,7 8 26,7-7 0,-3 6 139,7-7 1,-6-7 138,6-3 0,1-1 63,10-5 1,-3 2-113,8-13 0,-6 0 54,6-5 0,5 0-114,5 0 1,13-7 0,-2-4 1,9-3-139,-3-2 1,8-2 38,2-4 1,2 4-264,9-3 0,-7 3 70,1 2 1,-5 7-531,-5 4 1,-3 3 337,-8 2 1,-7 5 13,-4 0 0,-3 8 69,-2-3 0,-2 4 48,-3 2 1,-4 2 143,-7 3 126,0 4 250,0 7-402,-7 0 0,-2 7 23,-7 4 1,-2 3 3,-3 2 1,3 0-423,-3 0 479,-4 0 0,0 8 0,-7 1 0</inkml:trace>
  <inkml:trace contextRef="#ctx0" brushRef="#br0" timeOffset="5394">663 1924 7466,'-9'7'1144,"2"-5"-674,7 5-58,0-7 261,0 0-387,7 0 0,2 0-38,7 0 0,0 7-310,0 4 0,7 3 91,4 2 1,-2 2-172,2 4 0,-6 3 60,6 7 1,-6 0-14,6 0 1,-8 0-22,3 0 0,-10-5-122,-1-1 0,-2 1-23,2 5 1,-4-2 44,-7-3 1,0 4-14,0-5 0,0 5 27,0 1 1,-7-6-201,-4 1 1,-3-7 173,-2 1 1,5-3 86,0-2 0,0-2-5,-5-3 1,6-4 113,-1-7 1,0 0 255,-5 0 0,6-7-130,-1-4 0,6-3 197,-6-2 1,7-2-51,-1-3 0,3 3 52,2-4 0,0-1-61,0 2 1,6 0 33,-1 4 1,6-4-160,-6 0 0,6-2-5,-6 1 0,6 4-58,-6-3 0,2 9 81,-2 1 1,-3 0-212,4-5 0,1 5-154,-2 1-118,0 6 76,-5-10-266,0 12-23,8-5 165,-7 0 1,8 5-407,-3-3 812,-5 3 0,14 2 0,-6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7:27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338 465 7673,'-9'-7'-498,"-6"-2"1,12 0 386,-8 4 303,8-4 1,-10 5 100,8-6 13,-1 6-25,6-3 257,0 7 408,0 0 1,8 7-806,2 4 1,6 5-26,6 5 0,-3-1-203,8 7 1,-7-2 35,1 1 0,2 5-142,-2-5 1,3-1-120,-3 2 0,-3-7 134,3 1 0,-5 2-81,-5-2 1,3-1 57,-3-9 0,-2 3-67,1-3 1,-4-4-303,5-2 323,-8 4 1,6-7-168,-4 3 414,-3-3 0,5-2 0,-7 0 0,-7-7 0,-2-2 0</inkml:trace>
  <inkml:trace contextRef="#ctx0" brushRef="#br0" timeOffset="203">514 593 7003,'9'0'1361,"0"0"-1097,-4 0 0,-1 0-121,6 0 0,-4 0-62,4 0 172,-6 0-350,10-7 1,-12 4 71,3-8 0,2 6-322,-1-6 1,-1 6-5,-5-6 0,0 0-199,0-5 0,0 0 550,0 0 0,0-7 0,0-2 0</inkml:trace>
  <inkml:trace contextRef="#ctx0" brushRef="#br0" timeOffset="492">498 0 7673,'9'18'0,"-4"3"0,2-3 231,-1 4 0,4 3 374,-4 1 1,6-1-313,-1 2 0,3-6-237,2 6 0,0 0-133,0 5 1,0 0 80,0 0 0,0 2 48,0 3 0,0-3 59,0 3 0,0 3-76,0-3 0,-1 1-94,-5-6 0,5-2 60,-5-3 0,5 1-7,1-7 1,-6 1-111,1-6 0,-2 0-75,2 0 1,1-5-97,-7-1-355,1-6-40,1 10-222,-5-12 387,5-2 517,-7-9 0,0-14 0,0-2 0</inkml:trace>
  <inkml:trace contextRef="#ctx0" brushRef="#br0" timeOffset="1372">305 690 7260,'0'-9'-386,"0"-5"1,-1 10 657,-5-7-168,5 8 1,-8-10 8,3 8 1,5-2-61,-5 1 4,4 5 25,-5-6-45,5 7 0,-6 0-103,2 0 161,4 0-108,-5 0 65,0 0 125,5 0-84,-12 0-36,12 0 0,-7 0 33,4 0-43,3 0 0,-7 0-49,4 0 102,3 0-170,-12 0 1,10 0 119,-6 0-89,6 0 40,-10 0-7,5 0-12,-7 0 0,5 5 24,1 0 0,4 1-23,-4-6 30,6 0 23,-10 0 12,5 0 7,0 0-145,-5 0-5,12 0-11,-5 0-262,7 0 4,0 0 1,-7 7-1,-2 2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7:31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33 834 7637,'-9'0'677,"2"0"-530,7 0 122,-7 0-123,5 8 0,-5 0-136,7 8 0,0-5 49,0 0 1,0 0-3,0 5 1,0 0 31,0 0 0,7 5-103,4 0 0,-2 1 44,1-6 1,1 0 17,5 0 0,-2 0-12,-3 0 0,3-5-97,-3-1 1,-2-6 0,2 1 1,-3-1 46,3 1-542,3-3 279,-5 5 0,2-7-481,0 0 412,-8-7 1,4-2-76,-7-7 1,0 5 419,0 1 0,-7-1 0,-2-5 0</inkml:trace>
  <inkml:trace contextRef="#ctx0" brushRef="#br0" timeOffset="200">17 1059 8697,'9'-2'213,"-4"-3"1,2 1-386,-1-7 1,1 1 218,-2-6 1,-3 5 56,3 0 1,-1 6-208,1-6 0,-3 6 67,3-6 1,2 6-431,-1-6 0,1 2 26,-2-1 0,-3-5 440,3 5 0,4-5 0,0-1 0</inkml:trace>
  <inkml:trace contextRef="#ctx0" brushRef="#br0" timeOffset="502">33 49 7637,'0'23'0,"0"-5"163,0 3 0,-5-3 316,-1-2 0,1 5-221,5 1 0,0 6-34,0-1 0,0 5-228,0 5 0,5-3 78,1 4 0,4 1 82,-4-2 1,1 2 33,-2-1 0,2-4-181,4 3 0,3-5-86,-3-5 1,-2 1-172,2-6 0,-1-1 22,6-5 1,-5-2-148,0-3 0,-2-2 64,1-4 0,4-3 41,-3 4 1,-2-6-202,2-6 1,-2-3 117,1-7 0,-1-7 351,-3-4 0,-5-3 0,7-2 0</inkml:trace>
  <inkml:trace contextRef="#ctx0" brushRef="#br0" timeOffset="856">290 337 7637,'0'16'66,"0"-5"258,0 0-202,0-1 0,0 6 80,0 0 0,0 0-146,0 1 0,5-1 133,0 0-152,1 0 111,-6 0 0,0 0 142,0 0-48,0 0-275,0 0 15,0-7 1,5 0-144,0-4 96,1-3 15,-6 5-24,0-7 1,0-7-22,0-4 87,0-3 0,0-2-20,0 0 0,0 0 19,0 0 1,1 1 16,5 5-11,-4 3 23,5 7-41,-7 0-12,7 0 0,0 7-172,4 3 151,3 5 1,-7 1-92,4 0 1,1-6-130,-6 1 0,4-6 56,-4 6 0,1-7-610,-2 1 358,-3 4 470,5-7 0,-7-2 0,0-9 0</inkml:trace>
  <inkml:trace contextRef="#ctx0" brushRef="#br0" timeOffset="1171">241 1 7637,'9'24'44,"-3"-2"-44,3-4 0,0-2 0,7 0 1060,0 7-645,0-5 0,0 7-402,0-4-14,0-3 0,0 12-3,0-3 0,0-2-139,0 2 0,-5-1 258,-1 6 0,1-5-45,5 0 1,-5-6-46,-1 6 0,1-2 28,5 2 1,-5 1-77,-1-7 0,1 3 37,5-3 1,-7-3-68,-4 3 0,3-3 34,-3-2 0,0 2-170,-5 3 1,0-6-150,0 6 0,0-12 124,0 7 0,0-4-200,0 4 1,0 0 85,0 0 0,0 0 7,0 0 0,0-5 321,0 0 0,-7 0 0,-2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6:26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49 7806,'-7'-9'559,"5"-5"41,-12 12-12,12-5-113,-5-1 9,7 7-216,0-6 0,0 8-72,0 5 0,0-3 0,0 8 0,0 0-77,0 5 0,1 5 50,5 0 1,-3 1-328,8-6 1,-6 0 39,6 0 0,-6-5-131,6-1 0,-6-1-18,6 2-77,-7-4 309,10-7 1,-10 0-3,6 0 0,-4 0 165,4 0 0,-4-2-71,4-3 0,-1 1 27,2-6 0,1-1 30,-6-5-76,6 7 0,-3-3-33,7 6 0,-5 1-8,0 5 1,-6 0-12,6 0 0,-6 0-18,6 0 1,-6 2-10,6 3 1,-6-1 33,6 6 49,-8 1 0,4 5-25,-7 0 1,0 0 6,0 0 1,0-5 26,0-1 1,0 1 10,0 5 1,-5-5-64,0 0 0,-8-3 59,3 3-176,-5 3 1,-1-6 84,0 2 1,-2 3-221,-3-8 1,3 0-53,-3-5 1,8 6-370,3-1 206,-1 0-136,-5-5-285,7 0 889,2 0 0,7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6:29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1 7758,'-16'11'0,"0"-1"0,0-4 548,-1 4-286,1 1 0,-5 5-105,0 0 1,-1 6-148,6-1 0,0 7-116,0-1 106,0 3 1,0 3 102,0-1 1,2-6 44,3 1 0,4-7-247,7 1 35,0 4-6,0-7 0,2-2 101,3-11 0,4-3-107,7-2 1,5-9 156,1-7 1,1-7 80,-2-9 1,3 0-99,2 0 1,3 0 41,-8-1 0,1 1-65,-6 0 1,-6 7 36,1 4 0,-7 9 72,1 1 0,-2 7 85,3-1-54,-4 3 1,3 4-127,-10 3 0,-3 11 11,-2 11 0,-5 5-27,5 6 0,-4 3-111,-2 7 0,5-4-7,0 4 0,8-5 76,-3 5 1,4-2-129,2-8 1,0 5 10,0-6 0,8 0-45,2-4 0,5-3 94,1-3 1,0-2 7,0-4 0,1-5-3,5 0 1,-4-2-10,3-8 0,2 4-13,-1-4 1,1-1 19,-2-5 0,-3 0-184,3 0 1,-3 0 41,-2 0 1,0-2-76,0-3 1,0-4-4,0-7 1,0-6-455,0 1 742,-7-15 0,6 10 0,-7-13 0</inkml:trace>
  <inkml:trace contextRef="#ctx0" brushRef="#br0" timeOffset="338">529 434 7759,'0'9'0,"7"-2"0,2-7 0,7 0 0,-5-2 0,0-3 0,-1 1 0,6-6 0,0 4 0,0-4 0,-5 4 0,0-4 0,-2 4 873,1-5 765,5 8-2028,-6-11-206,7 5 0,-6-2 263,1 0 0,-7 6-252,1-6 1,-2 6 251,3-6 0,-4 6 333,3-6 0,-3 8 0,-2-4 0</inkml:trace>
  <inkml:trace contextRef="#ctx0" brushRef="#br0" timeOffset="555">657 258 7759,'0'8'-509,"0"1"1500,0-3-545,0-5 1,0 8 232,0-3-323,-7-4 55,6 12-231,-7-5 0,8 7 43,0 0 30,0 0 0,0 0-343,0 0 0,0 0-96,0 0 1,0 0-117,0 0 1,-5-5 5,0-1 1,-1 1-168,6 5 1,0 0 145,0 0 0,-1-5-325,-5 0-433,4-8 1075,-5 11 0,0-19 0,-2 3 0</inkml:trace>
  <inkml:trace contextRef="#ctx0" brushRef="#br0" timeOffset="809">417 274 7759,'7'16'660,"-5"-7"-57,12 5-316,-12-12 1,12 10 224,-3-7-183,3 1-334,2-6 150,0 7 0,0-5-31,0 3-41,0 4 1,0-6 11,0 8 1,-5-6-143,0 6 0,-1-5-680,6 4 613,0-6 0,-1 5-901,-5-4 417,5-3-212,-6 5 368,7-7 0,-6-7-332,1-4 784,-7 4 0,10-14 0,-5 3 0</inkml:trace>
  <inkml:trace contextRef="#ctx0" brushRef="#br0" timeOffset="1005">738 177 7751,'-7'9'-171,"-1"6"-43,-2-5 1,-3-1 818,8 2 1,-6 0-156,6 5 0,-6 0-311,6 0 1,-6 0 32,6 0 1,-6 0-144,6 0 1,-6 2 18,6 3 1,-6-1-80,6 6 1,-2-6 86,1 1 0,4 2-51,-3-1 1,3 1-164,2-2 1,0-3-264,0 4 0,6-10-298,-1-1 1,6-6 718,-6 6 0,15-8 0,-3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6:31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241 386 7683,'-16'0'393,"5"0"489,0 0-625,1 0 0,-1 0 295,0 0-337,1 7 1,-1-2-137,0 11 0,-5 4 89,-5 12 1,0 2-62,5 3 0,-1 4 80,1 7 0,2 6-93,3-1 0,4 6-46,7-6 0,2 6-138,3-5 1,6-6-50,11-6 1,-3-6-141,8 1 0,0-4-128,5-7 0,2 1 205,3-11 1,-1 2-74,6-13 1,-6 1-6,1-6 0,-3-2-107,-2-4 1,0-2-17,0-9 1,1-6 3,-1-3 1,-7-10 398,-4-1 0,4-8 0,0 4 0</inkml:trace>
  <inkml:trace contextRef="#ctx0" brushRef="#br0" timeOffset="452">289 305 7700,'-9'8'296,"2"-5"147,7 8 1,0 0-147,0 5 1,0 1-50,0 5 0,7 8-224,4 7 1,5 13 119,5-2 0,-3 6 37,3-1 1,-3-3-95,-2 4 0,0-4-134,0-2 0,0-7 25,0-4 0,-1-5-186,-5-5 0,5-4 21,-5-7-4,-3-7-127,8-2 185,-14-7 1,12-9 197,-8-7 1,2-2-28,-1-8 0,-4-1 103,3-5 1,2 0-90,-2 0 1,2 5 126,-1 0 1,3 8-92,7-3 0,-6 10 13,1 1 0,0 8 233,5-3-247,0 4 0,0 4-120,0 4 1,-5-3 103,-1 8 1,-6 5-118,1 5 1,-3 2 12,-2-1 1,0-3-73,0 8 1,0-6 60,0 6 1,-2-7-128,-3 1 0,1 2 79,-6-1 1,-3 4-70,-8-4 1,3-1-128,-3-5 1,-3 0 52,3 0 1,-2 0-91,2 0 0,3-7-47,-4-3 1,4-5-51,2-1 0,0-3 422,0-8 0,-7-7 0,-2-14 0</inkml:trace>
  <inkml:trace contextRef="#ctx0" brushRef="#br0" timeOffset="768">497 1 7700,'16'5'749,"1"0"-445,-1 15 1,0-7 632,0 13-609,0 1 0,12 5 67,4 0 1,4 0-36,-4 0 1,2 6-154,3-1 1,-3 8 13,3-3 1,-3 3-251,-2-2 1,0 3 89,1-3 1,-9-2-264,-2 2 0,1-6 38,-2 6 0,-1-6-41,-9 6 0,1-7-3,-6 1 0,-1 2-132,-5-1 0,0-1 124,0-5 0,0-2 55,0-3 1,0 2 94,0-8 1,-7 6-42,-4-6 1,-3 0-2,-2-5 0,0 1-38,0-1 0,0-6-398,0 1 139,0-8-143,0 12 548,0-13 0,-1-2 0,1-9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6:42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1 914 7687,'9'-7'18,"-4"-3"128,4 2 1,-6-6 15,8 4 0,0 1 11,5-2 1,0 0-76,0-5-56,0 0 0,0 5 169,0 1 1,5 4 4,1-4 1,-1 6-69,-5-1 1,6 3 24,-1 2 0,6 7-188,-6 4 1,6 8-50,-6 3 0,0 6-79,-4-1 1,2 3 122,-3 2 1,4 6-78,-10-1 0,3 2-29,-2-1 1,1-4-87,-7 3 0,1 2-1,-6-1 0,0 5 87,0-6 0,0 2 24,0-1 0,0-5 48,0 5 0,-6-6 6,1-5 1,-6-2-5,6-4 0,-7-3-33,1 3 13,-3 4 0,-2-7 6,0 3 1,5-10 144,0-6-129,0-3 0,-5-2 185,0 0 1,6 0-35,-1 0 1,2-7 67,-2-4 1,-1-5-83,7-5 1,-6 3 66,6-3 1,-1 3-54,6 2 0,-5 0 10,0 0 1,-1-2-23,6-3 0,0 3 0,0-4 1,0 5-125,0 1 1,6-1 59,-1 1 0,2 0-68,-2 0 1,2 0 25,4 0 1,2 0 21,-8 0 0,7 0-15,-1 0 1,-2 0-12,2 0 0,-8 0-70,3 0 0,1 0 97,-2 0 0,0 5-614,-5 1-76,0 6-60,8-10 744,-7 12 0,7-5 0,-8 7 0</inkml:trace>
  <inkml:trace contextRef="#ctx0" brushRef="#br0" timeOffset="1750">722 1043 7676,'0'-9'225,"0"2"26,0 7 147,0 0 1,6 1-478,-1 5 1,2 3 42,-2 7 1,-1 0-148,7 0 0,-8 0 64,3 0 1,1 2-89,-2 3 0,2-7-3,-2 8 1,-3-13 35,4 7 1,-3-6-175,3 1-116,-5 3 99,14-5 365,-7 0 0,9 5 0,-1-5 0</inkml:trace>
  <inkml:trace contextRef="#ctx0" brushRef="#br0" timeOffset="2038">931 850 7646,'1'15'191,"5"-5"-91,-4 4 0,5-10 133,-7 7-183,7-8 42,-5 12 1,7-12-173,-4 8-7,-3-1 133,12 7 0,-11-1-104,8 0 0,-7 5 38,1 0 1,-1 1 77,1-6 1,-3 5-208,3 1 1,-3-1-91,-2-5-16,0 0 1,0 0-4,0 0 1,0-5-250,0-1 168,0-6 339,0 3 0,0-7 0,0 7 0,0 2 0</inkml:trace>
  <inkml:trace contextRef="#ctx0" brushRef="#br0" timeOffset="2542">674 1219 7849,'0'-11'488,"0"1"-197,0 6-162,0-10 1,0 10-1,0-6 1,0 4 16,0-4 0,0 4-17,0-4 1,0 4-35,0-4 1,0 4 28,0-5 1,0 6-93,0-6 1,5 1-112,1-6 1,1 5 163,-2 0 1,-3 1-158,3-6 0,3 5-96,-3 0 195,7 8 1,-10-6-75,3 3 66,4 5 0,-5-6-310,7 7 182,-8 0-17,11 0 99,-5 0 1,2 0 47,0 0 0,-6 5-5,6 0 1,-6 1 104,6-6 1,-6 0-73,6 0 0,-6-2 21,6-4 0,-6 3 73,6-8 0,-8 0-50,3-5 0,1 0 23,-2 0 1,2 0-62,-1 0 1,-4 0-8,3 0 1,-2 0 5,3 0-153,-4 0 25,5 0-279,-7 0-42,0 7 220,0-5-671,7 12 568,-5-5 1,7 7-814,-4 0 652,-3 0 0,12 5 439,-3 1 0,3 6 0,2-3 0</inkml:trace>
  <inkml:trace contextRef="#ctx0" brushRef="#br0" timeOffset="3434">1299 866 9506,'0'16'38,"0"0"1,0 2-52,0 4 1,-5-3 105,0 8 0,-1-2-84,6 2 0,0 1-38,0-7 0,0 6-61,0-5 1,0 1 51,0-2 65,0-3 1,2 5 17,4-7 1,-3-7-58,8-4 0,-6-3 6,6-2 1,-6 0-32,6 0-200,0 0 162,5 0-76,0-7 0,-6-2-132,1-7 0,-7 5-118,1 1-210,-3-1 294,-2-5 1,0 5-3,0 1 0,-2 6 319,-3-1 0,-4 3 0,-7 2 0</inkml:trace>
  <inkml:trace contextRef="#ctx0" brushRef="#br0" timeOffset="3656">1155 1219 7677,'9'9'675,"-2"5"-352,-7-12 17,0 5-323,7-7 40,-5-7 1,12 0 69,-3-4-55,-4-3 1,7 5 83,-3-7 1,3 0-96,2 0 0,-1 0-307,-5 0 0,5 2 174,-5 3 1,-1-3-799,2 3 675,0-3 0,3-2-73,-3 0 0,-3 0-86,-2 0 1,-3 5-360,8 0 713,-7 1 0,3-14 0,-7-1 0</inkml:trace>
  <inkml:trace contextRef="#ctx0" brushRef="#br0" timeOffset="3948">1332 241 7677,'0'11'379,"0"-1"-117,0 1 1,0 5-37,0 0-81,0 7 1,0-3 11,0 7 1,1 1-1,5 9 0,-5-1-68,5 7 1,-3-6 81,3 6 0,-4-2-62,3 2 1,2 1-29,-2-6 0,8 5-86,-3-6 1,3-1-63,-2-10 1,3-3-49,-3-7 1,3 1 76,2-1 1,0-8-67,0-2 1,0-4-287,0-2 0,0 0 157,0 0 1,-5-8-334,-1-2 1,1-10 2,5-1 563,-7-8 0,5-3 0,-5-9 0</inkml:trace>
  <inkml:trace contextRef="#ctx0" brushRef="#br0" timeOffset="4343">1556 193 7677,'0'21'196,"0"1"-196,0 6 0,5-8 250,1 6 0,6 1 382,-1 5 1,-2 0-566,2 0-62,-8 0 1,10-5 21,-8 0 0,6-6-152,-6 6 0,0-7 78,-5 1 1,6-9 196,-1-1-194,0-7 59,-5 10-240,0-12 232,7 5 1,1-14 6,2-4 1,5-3 33,-5-2 0,-1 1 68,2 5 0,-1-4-29,7 3 1,-7 4-8,1 1-120,0-3 86,5 8 1,-6-5-78,1 12 0,-7-3 33,1 8 1,-3 0-20,-2 5 1,0 1-23,0 5 1,0-4 35,0 3 0,-7-1-114,-4 1 0,2-3 64,-2 3 1,1-5-191,-6-5 1,0 3-380,-1-3 239,1-4 0,0 0-251,0-7 634,0 0 0,0-7 0,0-2 0</inkml:trace>
  <inkml:trace contextRef="#ctx0" brushRef="#br0" timeOffset="4652">1716 0 7650,'16'9'0,"-5"4"305,0-8 0,1 8 477,10-3 1,-4 10-409,3 1 0,4 1-57,2-6 0,-4 2-356,-2 3 1,-3-3 96,-2 3 0,0 2-109,0-1 0,-2 1-6,-3-2 0,1-1-39,-6 6 0,1-1 53,-2 2 1,-3 2-179,3-8 0,-3 8 91,-2-3 1,0-1-9,0 2 1,-5-2 81,-1 2 0,-4 1 32,4-6 1,-6 4-135,1-4 1,2-1-62,-1-5 0,4 0-516,-4 0 1,6 0-318,-3 0 1052,7 0 0,-7-7 0,-2-2 0</inkml:trace>
  <inkml:trace contextRef="#ctx0" brushRef="#br0" timeOffset="5569">851 1941 7644,'-24'7'-258,"7"-4"-33,-5 8 1,-1-7 296,2 1 1,-1 2 163,6-2 0,0 1-94,0-6 1,0 5-5,0 0 0,5 1-61,1-6 176,-1 0-88,2 0 1,0 0-20,4 0 1,3-2 78,-3-3-81,3 3 0,7-7-5,1 4 1,6 1 125,-1-7 1,3 6-61,2-6 1,5 1 160,1-6 1,6-6-20,-1 1 0,3-8-27,2 3 0,6-5-64,-1-1 1,10-7-2,1-4 1,2-1-15,8 1 1,-4-3-3,5 3 0,-1-9-383,7-1 0,-1-1 274,0 6 0,-2 2-170,-3 3 1,-4-1 8,-7 6 0,-1 1-103,-5 5 1,-2 1 77,-8 5 1,-2-3 45,-3 8 1,-4-1 54,-7 6 0,0 6 11,0-1 1,0 6 586,0-6-598,0 7-48,0-10 0,-5 12-125,-1-3-329,-6 3 294,3 2 0,-5 0-575,3 0 80,-3 0 276,5 0 0,-7 2-357,0 3 544,0-3 1,2 7 260,3-4 0,-3-3 0,5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6:56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0 674 7533,'0'-9'-54,"0"-5"1,0 5 134,0-7 1,0 5 4,0 0 1,2 0 35,4-5 1,-5 0 128,5 0 0,-3 0-34,3 0 1,-3 0-127,8 0 0,-6 0 118,6 0 1,-6 0-20,6 0-97,-7 0 1,8 0 81,-7 0-39,8 0-150,-11 0 1,10 5 64,-7 1 0,3 6-193,-3-1 148,-3 3 0,7 2-46,-4 0 0,-2 5 19,8 1 1,-2 8-18,2 2 0,3 0 9,-3 5 0,-2-3-17,1-2 1,-4 5 30,4 1 0,-4 1 4,4-2 0,-6-3-30,1 4 0,2 1 33,-1-2 1,-1 2-67,-5-1 0,0-3 18,0 8 0,0-6-88,0 6 1,0-5 49,0 4 0,-2-6-9,-3 1 0,1 2 0,-6-1 0,6-1-10,-1-5 0,-2 0 79,1 0 1,-4 0-40,4 0 1,-4 0 76,4 0 0,-4-5-74,4 0 1,-1-6-64,2 6 44,3-8 52,-12 4 1,10-7 184,-7 0-190,8 0 0,-4-7 186,7-3 0,-6 1-99,1-2 1,0 0 65,5-5 0,0-1-5,0-5 1,0 4-29,0-3 1,2 5 10,3 5 0,-3-3 0,3 3 1,2-3 58,-2-2 1,6 0-74,-5 0 0,1 0 70,-2 0 1,-1 5-68,6 0 0,-4 3-100,4-3-16,-6-3 1,8 10-104,-6-7 0,1 8 24,-2-3-218,-3-2-453,5 6 528,0-5 0,-3 7-726,6 0 986,-6 0 0,10-7 0,-5-2 0</inkml:trace>
  <inkml:trace contextRef="#ctx0" brushRef="#br0" timeOffset="1354">401 305 7704,'0'9'484,"0"0"-496,0-4-13,0-3 1,2 12 138,3-3 0,-1 3 91,7 2 1,-6 2-66,6 3 1,-2-1 4,1 7 0,5-6-155,-5 6 0,3-2 68,-3 1 0,5 3-115,-5-8 1,3 2-28,-2-1 0,1-4-147,-7 3 0,6-9-101,-6-1 0,6 0 115,-6 5 0,6-5-428,-5-1 116,-1-6 70,2 3 459,-5-7 0,5-7 0,-7-2 0</inkml:trace>
  <inkml:trace contextRef="#ctx0" brushRef="#br0" timeOffset="1596">514 513 7704,'9'9'379,"-2"-2"-270,-7 0 1,1-5 82,5 4-220,-4-5 1,6-1 290,-2 0-103,-4 0 51,12 0-119,-5-7 1,7 0-112,0-4 1,-5-3-165,-1 3 0,-4 3-7,4-3 1,-4 0 79,4-5 0,-1 0-280,2 0 1,-2 0 147,-4 0 1,-1 0-195,6 0 1,-6-2 435,1-3 0,4-4 0,0-7 0</inkml:trace>
  <inkml:trace contextRef="#ctx0" brushRef="#br0" timeOffset="1872">594 0 7704,'0'16'0,"0"0"0,0-5 522,0 0-228,7-8 0,-5 11-96,3-3-51,4 3 1,-5-3-39,6 0 1,-1-1-163,2 7 1,3 4 101,-3 0 1,1 8-81,-1-3 0,3 5-40,-3 1 0,3 0 46,2 0 0,-2 0 4,-3 0 0,3-5-46,-3 0 1,-2-8-171,2 3 1,-2-5-88,1-1 54,4-7 1,-10 4-502,7-8 250,-8 0 521,12-5 0,-7-14 0,8-4 0</inkml:trace>
  <inkml:trace contextRef="#ctx0" brushRef="#br0" timeOffset="2185">898 321 7690,'0'9'403,"0"5"-196,8-5 0,-7 2-145,5-1-65,-5 1 0,1 5 70,4 0 0,-5 0-25,5 0 1,-3 6 17,3-1 1,-5 0 29,5-5 0,1 0-99,-2 0 1,8-1 76,-3-5 0,-1 3-227,2-8 110,0 1 0,5-6-67,0 0 0,0 0 89,0 0 1,-5-2-125,-1-4 0,-1 3-26,2-8 1,1 0 33,-6-5 1,4 0-484,-4 0 375,6-7 1,-8 5-275,6-3 233,-6 3 292,3 2 0,-7 0 0,0 0 0</inkml:trace>
  <inkml:trace contextRef="#ctx0" brushRef="#br0" timeOffset="2426">947 593 8430,'8'-7'224,"1"4"-255,-3-8 1,-4 6 89,3-6 1,2 6-159,-2-6 38,8 0 1,-11 1 171,3-1-325,4 7-101,-7-10-27,12 12 1,-12-7 49,3 4 292,4 3 0,-7-12 0,5 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7:00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49 417 7496,'-2'9'-109,"-3"-3"0,3-3 539,-3 2 0,3-1-301,2 7 1,-2-2-203,-3 1 0,3 5 168,-3-5 0,-2 10-5,1 1 0,1 8 98,5-3 1,0-1-73,0 2 0,0 0-1,0 5 1,0 0-47,0 0 1,7-2-82,4-3 1,3 2 75,2-8 1,0 2-77,0-2 1,0-3 75,0 4 1,2-6-13,3-6 1,-3 5-25,4-5 0,1-3-47,-2-1 1,1-4 6,-6-2 1,0 0-59,0 0 0,0 0-497,0 0-373,0 0 380,0-8-497,0 0 485,0-1 572,0-6 0,-7 7 0,-2-9 0</inkml:trace>
  <inkml:trace contextRef="#ctx0" brushRef="#br0" timeOffset="1396">594 594 6989,'-9'-9'301,"-5"-6"0,11 14-248,-8-5 80,0-3-81,-5 8 1,5-6 61,1 7 1,4-2 133,-4-4-206,-1 5 0,0-6 32,1 7 0,4 0-182,-4 0 137,6 7 1,-5 0-89,4 3 1,3 5 46,-3-5 1,3 5 29,2 1-41,0 0 1,0 5 5,0 0 1,0 1-4,0-6 1,5-5 24,1-1 1,1 1 10,-2 5 1,-1-7-8,6-4 1,-4 2 79,4-1 1,-4-1 26,4-5-46,1 0 0,3-2-13,-3-3 0,-2 1 23,-4-6 0,-1-1 13,6-5 0,-6 0-35,1 0 1,-1 0-98,1 0 1,-3 0 41,3 0 1,-3 0-25,-2 0 28,0 0 0,0 0-15,0 0 24,0 7-7,0-6 93,0 14-71,0-6 15,0 7 64,0 0-37,0 7 1,0-4 6,0 8 1,2-6-192,3 6 143,-3 0 0,11 5-213,-8 0 1,2-2 64,-2-3 1,-1 3-3,7-3 1,-6-3 45,6 3 1,-8-5-202,3 4 0,1-4-18,-2 4 1,2-6-284,-1 1 111,-5-3 114,6-2 0,-1-2 349,-1-3 0,1-4 0,-6-7 0</inkml:trace>
  <inkml:trace contextRef="#ctx0" brushRef="#br0" timeOffset="1830">450 0 7632,'16'0'548,"0"0"1,0 2-283,0 3 0,2-1 100,3 7 0,-3 5-434,3 5 1,3 8 79,-3-3 0,0 5-33,-5 1 0,0 5 76,1 1 0,-1 4-21,0-4 1,0 5 20,0-6 1,-6 6-153,1-6 0,0 6 102,5-6 0,-2 1 6,-3-6 1,3 0-87,-3 0 1,-4-2 95,-2-3 1,2 1 3,-1-6 1,-1 1-36,-5-2 0,5-3-12,1 4 27,-1-5 1,-5-1-1,0 0 1,0-5-52,0 0-160,0-8-42,-7 12 197,5-14-478,-5 7 121,7-8-2024,0 0 2432,0-8 0,7 0 0,2-9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7:06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1412 7347,'9'-7'393,"-2"5"-293,-7-5 11,0 7 19,0-7 8,0 5-10,0-5-67,7 7 0,-5-2 24,4-3-24,-5 3 29,6-5 0,-3 2 11,7-1 1,-6-5 62,6 6 0,-6-7-93,6 1 1,-2 2 44,1-2 1,5 1-30,-5-6 1,6-2 85,6-4 1,-4 5-42,3-5 1,-3 3-5,-2-3 0,5 4-50,1-3 0,-1 3 9,-5 2 0,0-5-141,0-1 0,0 3 89,0 8 1,0-3-99,0 3 0,-5-1 63,0 1-76,-1-3 1,5 10-125,-5-6-148,4 6 197,-5-3-142,0 7-102,6 0 267,-14 0 1,8 0-372,-3 0 33,-5 0-133,6 0 96,1 0 503,1 0 0,7 0 0,0 0 0</inkml:trace>
  <inkml:trace contextRef="#ctx0" brushRef="#br0" timeOffset="2017">626 225 7750,'-16'7'1741,"7"-5"-1338,2 5-160,7-7 309,0 0 0,7 0-237,3 0 0,6 0 66,6 0 0,3 2-337,7 3 0,2 4 76,3 7 0,4 0-154,7 1 1,0 6 72,0 3 0,1 3-57,-1-2 1,0 3-107,0-3 1,-2 1-128,-3-1 1,1 3 15,-6-3 1,5 1-76,-6-1 0,0-2-63,-4-4 1,-3-3 23,-3 4 1,1-5-120,-7 0 0,1-3 150,-6-4 0,0 3-109,0-8 1,-5 1-223,-1-6 399,-6 0 1,8-2 249,-6-4 0,-1-10 0,-5-8 0</inkml:trace>
  <inkml:trace contextRef="#ctx0" brushRef="#br0" timeOffset="2301">1219 1 7712,'-11'5'-208,"1"1"1,6 1 262,-1-2 1,3-1 11,2 6 0,-5-4 12,-1 4 0,1 3-31,5 8 1,0-1 172,0 6 0,0 1-56,0 5 0,0 7 72,0 4 0,0 5-141,0 6 0,5-3-35,1 8 0,1-7-13,-2 1 1,-1-3-142,6-2 0,-6-1-37,1-5 0,2 3 80,-1-8 0,4-5-328,-4-5 1,1-7 30,-2 1 0,-1-3-543,6-2 890,1 0 0,5 0 0,0 0 0</inkml:trace>
  <inkml:trace contextRef="#ctx0" brushRef="#br0" timeOffset="2725">1908 434 7679,'0'9'884,"0"-2"-784,0 0 13,0 2 0,0 7-109,0 0 0,0 2 63,0 3 0,0-3-21,0 3 0,0 2 21,0-1 0,0 1-130,0-2 0,6-3 47,-1 4 1,8-5 44,-3-1 0,5-5-124,1 0 1,0-6 85,0 6 0,2-8-94,3 3 0,-3-4 57,3-2 0,-3 0-141,-2 0 0,0-6-29,0 1 1,-2-2-220,-3 1 299,3-2 0,-7-9 9,4 1 1,-4 0-120,-7 0 1,2 0 60,3 0 1,-3 0 184,3 0 0,-10 0 0,-4 0 0</inkml:trace>
  <inkml:trace contextRef="#ctx0" brushRef="#br0" timeOffset="2972">1748 819 7679,'16'9'592,"-5"-2"-387,0-7 0,-1-7 12,6-4 0,0-3 99,0-2-412,0-8 120,0 7 0,0-7 61,0 8 42,1 0 0,-1 0-39,0 0 1,-6 0-119,1 0 0,-6 2-248,6 3 0,-6-1 150,6 6 0,-6-4-333,6 4 0,-6-1 185,6 2 1,-6 3-324,6-3 599,-7-4 0,10 7 0,-5-5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9T20:27:13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449 385 8019,'0'-16'1148,"0"0"-1039,0 0 1,-5-2-153,0-3 0,-3 3 70,3-3 0,2 3 258,-8 2 0,5-2-142,-4-3 0,4 3 1,-4-4 0,1-1-142,-2 2 1,-1 0 73,6 4 1,-1 7-190,2-1 145,3 0 1,-7 3-104,4 2 0,3 3-22,-3-3-134,3 4-56,-5-5 134,5 7 1,-7 0 76,4 0 41,3 7 0,-10-3-7,6 7 1,-5-1-10,6 6 1,-6 0-19,6 1 0,-6 0 24,6 5 1,-7-3 73,1 8 1,2-7-23,-2 1 0,6-3 7,-6-2 1,6 2-14,-6 3 0,6-3 8,-6 3 0,8-3-11,-3-2 0,-1 0 9,2 0 0,-8 0-42,3 0 1,1 6 29,-2-1 1,6 0-22,-6-5 1,6 0 17,-6 1 0,7-1-1,-1 0 0,-2-6 14,2 1 7,-1 0 188,6 5-191,0-7 69,0-2-62,7-7 1,2 0 98,7 0 1,0 0-98,0 0 0,0 0 4,0 0 0,1-2 5,-1-3 1,1 1-8,5-7 1,-4 8 124,3-3 1,-3-1-109,-2 2 0,0-2 49,0 2 1,0 3-43,0-4 0,0 5-36,0 1 1,0 0 53,0 0-112,0 0 0,0 0 42,0 0 0,-5 0-30,0 0 1,-6 1-57,6 5 1,-8-3 45,3 8 1,-3-6-30,2 6 0,-3-6 37,4 6-123,-5 0 0,-1 10 77,0 0 0,0 1-66,0-6 0,-1 0 111,-5 0 0,4 0 4,-3 0 1,-4 5 94,-2 1 0,3 1-74,-3-2 0,6-3 79,-6 4 1,2-3-90,-2 3 0,-3-5-96,3 5 0,2-4 64,-1-2 1,4 5-19,-4 0 0,6-5 49,-1-5 0,-2 0-9,1 5 0,1-6-31,5 1 1,0-5-23,0 4 1,0-4 218,0 4-135,0-6 1,5 5 213,1-4 1,1-3 163,-2 3-260,4-3-63,7-2 0,0 0 64,0 0-55,0 0 0,0 0-15,0 0 1,0-2-26,0-3 1,0 3 22,0-3 0,6-4-63,-1-2 0,2 2 39,-1-1 0,-5 4-4,5-5 0,1 3-20,-2-3 1,3-3-7,-3 3 1,-3 2-1,3-2 0,-3 6 20,-2-6 1,0 6-42,0-6 0,-2 6 25,-3-6 0,3 8-3,-3-3 0,-2-1-22,2 2 0,-6-2-39,6 1 4,-8 5-11,11-7-126,-12 8 177,5 0 1,-5 0-138,3 0 77,-3 0-131,5 0 158,-7 0 253,0 0-241,-7-7 1,5-2-10,-3-7 0,-4-1 20,-2-5 1,3 3-79,-3-8 0,7 7 6,-1-1 1,-2 3 62,2 2 1,-3 0-89,3 0 0,3 5-3,-3 1-238,3 6 23,2-3 45,0 7-141,0 0 445,0 7 0,0 2 0,0 7 0</inkml:trace>
  <inkml:trace contextRef="#ctx0" brushRef="#br0" timeOffset="654">818 1315 7667,'-9'0'651,"2"0"-182,7 0-246,0 0 120,0 7-66,0-5 1,0 12 112,0-3-221,0 3 1,0 2-102,0 0 1,0 0-139,0 1 1,0-7-109,0 1 1,0-6 75,0 6-188,0-8 180,0 5-28,7-8 134,-5 0 0,7-6 133,-4 1 0,-1-8-93,6 3 1,-4-3 69,4 3-165,1-5 0,5 8 86,0-3 1,-5 2 41,0 8-50,-1 0 1,6 0 73,0 0 1,-5 0-69,0 0 1,-6 2 4,6 4 0,-8-3 16,3 8-13,3-1 0,-8 7-61,5-1 1,-4-6 59,-2 1 1,0-6-107,0 6 0,0-6 22,0 6-55,-8-7 0,-1 8 48,-7-7 1,6 1-83,-1-6 0,0 0 62,-5 0-36,0 0-267,0 0 271,0 0 1,6 0-426,-1 0 78,7 0-584,-3 0 455,7 0 587,7-7 0,2-2 0,7-7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0A4CC-DBFD-D84F-B70E-B76ACB360D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08AD4-FC2B-E44F-8DA1-F17939DA44F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02C2E40-0586-2849-ABCA-417AA8725BE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554479" y="553212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A6491-DCF7-D249-B5EF-6CC0B506BF0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064AE-321F-6045-8C9C-D5776E836C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2A886-62EA-714B-A922-CB475E2995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CC18FCC-DB6F-5F4F-ACD0-178F588C4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437A4-D3A3-1440-BEFA-0C45F7479C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02F76D-EC35-1843-A4B7-18CB8F81B66D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601B95-ABC9-3D43-A591-5923279736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2728E-8631-DB4C-804F-7D74A40929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6D6BF-9BF8-DB48-895C-C1B3132365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B1764A-CCD8-4E4A-A4E4-FCD84EB8BA94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831D3-12BD-B44F-ADB1-F0143B0C4E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CAEFA-1356-F645-B498-E9149F6D7B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01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6D6BF-9BF8-DB48-895C-C1B3132365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B1764A-CCD8-4E4A-A4E4-FCD84EB8BA94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831D3-12BD-B44F-ADB1-F0143B0C4E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CAEFA-1356-F645-B498-E9149F6D7B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29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6D6BF-9BF8-DB48-895C-C1B3132365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B1764A-CCD8-4E4A-A4E4-FCD84EB8BA94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831D3-12BD-B44F-ADB1-F0143B0C4E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CAEFA-1356-F645-B498-E9149F6D7B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6905A1-6B7C-7345-9764-AF80AF313BB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B85887-A306-A544-B3AE-FDD5CF6AEF4D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35169" name="Text Box 1">
            <a:extLst>
              <a:ext uri="{FF2B5EF4-FFF2-40B4-BE49-F238E27FC236}">
                <a16:creationId xmlns:a16="http://schemas.microsoft.com/office/drawing/2014/main" id="{035759B5-8A0A-6A40-BF8E-6100214866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Text Box 2">
            <a:extLst>
              <a:ext uri="{FF2B5EF4-FFF2-40B4-BE49-F238E27FC236}">
                <a16:creationId xmlns:a16="http://schemas.microsoft.com/office/drawing/2014/main" id="{B5CD7EB3-8A68-894A-9E35-374DE28805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6905A1-6B7C-7345-9764-AF80AF313BB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B85887-A306-A544-B3AE-FDD5CF6AEF4D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35169" name="Text Box 1">
            <a:extLst>
              <a:ext uri="{FF2B5EF4-FFF2-40B4-BE49-F238E27FC236}">
                <a16:creationId xmlns:a16="http://schemas.microsoft.com/office/drawing/2014/main" id="{035759B5-8A0A-6A40-BF8E-6100214866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Text Box 2">
            <a:extLst>
              <a:ext uri="{FF2B5EF4-FFF2-40B4-BE49-F238E27FC236}">
                <a16:creationId xmlns:a16="http://schemas.microsoft.com/office/drawing/2014/main" id="{B5CD7EB3-8A68-894A-9E35-374DE28805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57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5A9122-00C8-3745-B7EF-C6FC4346E4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6F4B3E-DD48-4242-8D8D-8B8C4877206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38241" name="Text Box 1">
            <a:extLst>
              <a:ext uri="{FF2B5EF4-FFF2-40B4-BE49-F238E27FC236}">
                <a16:creationId xmlns:a16="http://schemas.microsoft.com/office/drawing/2014/main" id="{355FC398-1B51-2C42-9280-637E593E60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Text Box 2">
            <a:extLst>
              <a:ext uri="{FF2B5EF4-FFF2-40B4-BE49-F238E27FC236}">
                <a16:creationId xmlns:a16="http://schemas.microsoft.com/office/drawing/2014/main" id="{3D674B44-FB08-584E-B5C1-5B2D7F0604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92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5A9122-00C8-3745-B7EF-C6FC4346E4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6F4B3E-DD48-4242-8D8D-8B8C48772067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38241" name="Text Box 1">
            <a:extLst>
              <a:ext uri="{FF2B5EF4-FFF2-40B4-BE49-F238E27FC236}">
                <a16:creationId xmlns:a16="http://schemas.microsoft.com/office/drawing/2014/main" id="{355FC398-1B51-2C42-9280-637E593E60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Text Box 2">
            <a:extLst>
              <a:ext uri="{FF2B5EF4-FFF2-40B4-BE49-F238E27FC236}">
                <a16:creationId xmlns:a16="http://schemas.microsoft.com/office/drawing/2014/main" id="{3D674B44-FB08-584E-B5C1-5B2D7F0604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35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5A9122-00C8-3745-B7EF-C6FC4346E4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6F4B3E-DD48-4242-8D8D-8B8C48772067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38241" name="Text Box 1">
            <a:extLst>
              <a:ext uri="{FF2B5EF4-FFF2-40B4-BE49-F238E27FC236}">
                <a16:creationId xmlns:a16="http://schemas.microsoft.com/office/drawing/2014/main" id="{355FC398-1B51-2C42-9280-637E593E60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Text Box 2">
            <a:extLst>
              <a:ext uri="{FF2B5EF4-FFF2-40B4-BE49-F238E27FC236}">
                <a16:creationId xmlns:a16="http://schemas.microsoft.com/office/drawing/2014/main" id="{3D674B44-FB08-584E-B5C1-5B2D7F0604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857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5A9122-00C8-3745-B7EF-C6FC4346E4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6F4B3E-DD48-4242-8D8D-8B8C4877206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38241" name="Text Box 1">
            <a:extLst>
              <a:ext uri="{FF2B5EF4-FFF2-40B4-BE49-F238E27FC236}">
                <a16:creationId xmlns:a16="http://schemas.microsoft.com/office/drawing/2014/main" id="{355FC398-1B51-2C42-9280-637E593E60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Text Box 2">
            <a:extLst>
              <a:ext uri="{FF2B5EF4-FFF2-40B4-BE49-F238E27FC236}">
                <a16:creationId xmlns:a16="http://schemas.microsoft.com/office/drawing/2014/main" id="{3D674B44-FB08-584E-B5C1-5B2D7F0604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802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5A9122-00C8-3745-B7EF-C6FC4346E4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6F4B3E-DD48-4242-8D8D-8B8C4877206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38241" name="Text Box 1">
            <a:extLst>
              <a:ext uri="{FF2B5EF4-FFF2-40B4-BE49-F238E27FC236}">
                <a16:creationId xmlns:a16="http://schemas.microsoft.com/office/drawing/2014/main" id="{355FC398-1B51-2C42-9280-637E593E60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Text Box 2">
            <a:extLst>
              <a:ext uri="{FF2B5EF4-FFF2-40B4-BE49-F238E27FC236}">
                <a16:creationId xmlns:a16="http://schemas.microsoft.com/office/drawing/2014/main" id="{3D674B44-FB08-584E-B5C1-5B2D7F0604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80384-EFD0-5A43-8011-22EE440924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0EC7D16-D06E-FC4C-B242-B478A929B769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A08931-904C-5F47-981B-2EDE0830D8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5BB106-8178-9A41-8501-B6573A20BF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42A88-A826-3943-806E-69206651C22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8B43E0F-FDD8-7645-8E90-BEC899DE1A8E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72A98-D085-9645-AFA7-2538796AC2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8E1E1-58EB-E941-991F-BBBF3CA052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DBB8F2-83EC-5C4A-9669-B606F164E6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590382-30D6-D549-9037-5FDD672457C3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26977" name="Text Box 1">
            <a:extLst>
              <a:ext uri="{FF2B5EF4-FFF2-40B4-BE49-F238E27FC236}">
                <a16:creationId xmlns:a16="http://schemas.microsoft.com/office/drawing/2014/main" id="{D5C27497-4C8D-1D4C-BE04-47ED689248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Text Box 2">
            <a:extLst>
              <a:ext uri="{FF2B5EF4-FFF2-40B4-BE49-F238E27FC236}">
                <a16:creationId xmlns:a16="http://schemas.microsoft.com/office/drawing/2014/main" id="{1E8CB2A7-90D9-7D4F-B6A2-1D32BF46D1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4AE34-C137-6549-85E5-05254FD15E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30FE1F-F4DA-7547-9799-7C21C00F23BE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61919-9E7C-C74F-9CE0-773ACFB932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AFF3B-5CCC-574B-B3EC-7DCBB6A1FF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CA15E-70CB-E549-9794-BF642B6057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13014AA-3EB1-144B-BE7E-59A7E48C0D86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0A4D6-30CC-C647-A582-4B95C2CC7C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BB13C-E5A2-A44D-9ECF-DEFEDBE7B2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B5F66-B0A6-DD42-97E2-5E21DEC236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FA230E1-14E4-FF46-B648-8582E3615BD9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42DFA-04FF-AD43-8543-B6A6454EB9D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7E4C4-607E-5E48-8DA5-950297E82C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A90E5-9D20-7243-A666-57ACB99B3F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830C4C6-7C0A-1646-91A4-33F8D91C1F5D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A79CCD-3F28-E14D-ABB4-4A09E0D087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B8D26-0967-7E4D-A807-90DAC0FF66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566CEA-E6DB-284E-A2E9-F4687583E4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DE10E0-E0C1-094B-A9CB-C54E3CC974DF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9873" name="Text Box 1">
            <a:extLst>
              <a:ext uri="{FF2B5EF4-FFF2-40B4-BE49-F238E27FC236}">
                <a16:creationId xmlns:a16="http://schemas.microsoft.com/office/drawing/2014/main" id="{7A75A11E-4BE0-E146-ABB1-52BC4B2270A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>
            <a:extLst>
              <a:ext uri="{FF2B5EF4-FFF2-40B4-BE49-F238E27FC236}">
                <a16:creationId xmlns:a16="http://schemas.microsoft.com/office/drawing/2014/main" id="{4433054B-87B9-2440-8947-9A8B9E298B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03BAFF-F7D1-AB48-A3F8-4A14EEB816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890AB4-766B-8C4B-B02B-9B79D1C33CE4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0897" name="Text Box 1">
            <a:extLst>
              <a:ext uri="{FF2B5EF4-FFF2-40B4-BE49-F238E27FC236}">
                <a16:creationId xmlns:a16="http://schemas.microsoft.com/office/drawing/2014/main" id="{0B803454-408E-2F43-B0C2-BAC55939FD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>
            <a:extLst>
              <a:ext uri="{FF2B5EF4-FFF2-40B4-BE49-F238E27FC236}">
                <a16:creationId xmlns:a16="http://schemas.microsoft.com/office/drawing/2014/main" id="{4A7DB453-8F90-5942-A03E-AC5D337F18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CFA6B-F4BC-5B47-80E9-0348DA74E4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D6251D3-BCFB-A34D-AB46-872EFADD7E2D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E90C2-AFF9-2245-A4A0-EE5992E6E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E67D0-256C-B841-804E-4D83C4539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CFA6B-F4BC-5B47-80E9-0348DA74E4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D6251D3-BCFB-A34D-AB46-872EFADD7E2D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E90C2-AFF9-2245-A4A0-EE5992E6E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E67D0-256C-B841-804E-4D83C4539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AEAFD-213B-AD41-886F-064C933746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BF59BF-9F5D-DB40-9069-125ED276DA78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5C584-1DD5-904B-9CA6-CD96F86A41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B2FCA-7A0A-CE41-96A6-CDCB9E7001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CFA6B-F4BC-5B47-80E9-0348DA74E4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D6251D3-BCFB-A34D-AB46-872EFADD7E2D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E90C2-AFF9-2245-A4A0-EE5992E6EA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E67D0-256C-B841-804E-4D83C45394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42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0A7A02-7C59-6749-874E-E2A5ADE780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BD8AB0-5DF7-7E45-8AAE-9EF2F882D2F7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7041" name="Text Box 1">
            <a:extLst>
              <a:ext uri="{FF2B5EF4-FFF2-40B4-BE49-F238E27FC236}">
                <a16:creationId xmlns:a16="http://schemas.microsoft.com/office/drawing/2014/main" id="{288800E3-2976-FC46-9D83-46637F4B3E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E6AEC5E8-BE8E-5C42-A57E-EF56B13484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4AED23-270E-F240-B06B-17EF8C5975D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614D19-5DC1-6744-8AAB-996B04A3B166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88065" name="Text Box 1">
            <a:extLst>
              <a:ext uri="{FF2B5EF4-FFF2-40B4-BE49-F238E27FC236}">
                <a16:creationId xmlns:a16="http://schemas.microsoft.com/office/drawing/2014/main" id="{64327C6F-1DC7-8E45-9E32-EE8DD4186A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BEAFD570-DC4D-6B4C-B978-E6D50B48D2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957219-54F9-844E-853B-81C914F74F6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10E4B-C83B-6547-8E3F-57DAB4FC28D2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487AF510-6037-774F-908C-BFED7357F8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3EE4D115-4F0A-464B-BEAF-6798DB0BAC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66C6F80-01EE-B140-B7B4-4C0373AACEF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89D27C-F1BD-7C40-9E2C-F6A4AAA1F724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92161" name="Text Box 1">
            <a:extLst>
              <a:ext uri="{FF2B5EF4-FFF2-40B4-BE49-F238E27FC236}">
                <a16:creationId xmlns:a16="http://schemas.microsoft.com/office/drawing/2014/main" id="{E5CB911E-D682-4B4A-AE02-6812D158A70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A3D2B77E-2E45-744F-BF78-CD16E021A2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D7595-E288-C74C-A41E-BF2C1A3A21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2AA4BE-272F-0B4B-B94D-3EE240C4082B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93185" name="Text Box 1">
            <a:extLst>
              <a:ext uri="{FF2B5EF4-FFF2-40B4-BE49-F238E27FC236}">
                <a16:creationId xmlns:a16="http://schemas.microsoft.com/office/drawing/2014/main" id="{405B0537-843E-9A49-BF40-DF7B20A7F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874CDCC1-C91F-8B4D-8C02-7ADBE8644E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D4FBD-5C98-3A40-BD1E-7FA6483BF3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3A76A04-7E9B-FD4B-A0A5-4C62A600FEA8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46C66-86BC-874F-90EB-6F50CE4C11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C3CBB-D72B-A446-AC06-1BD8F6F111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061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5C7F5A-E664-7C46-AA9C-22BD346554D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6276A9-64A6-EF4D-9017-6DCE695F6102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94209" name="Text Box 1">
            <a:extLst>
              <a:ext uri="{FF2B5EF4-FFF2-40B4-BE49-F238E27FC236}">
                <a16:creationId xmlns:a16="http://schemas.microsoft.com/office/drawing/2014/main" id="{13268A09-32C8-1045-93B2-A5351D1F0B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F6EBC86A-6564-DF40-909D-824D54042F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65DAB1-E5A3-7944-922D-4341F23701E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4D09EA-5190-B642-BF83-7BBAAD6D126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95233" name="Text Box 1">
            <a:extLst>
              <a:ext uri="{FF2B5EF4-FFF2-40B4-BE49-F238E27FC236}">
                <a16:creationId xmlns:a16="http://schemas.microsoft.com/office/drawing/2014/main" id="{AE5502D0-48F6-9B4D-881C-0FD5015BCD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D13EBE21-F214-4B46-AF76-B48AB58A011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683C5C-9EF2-3E42-84D8-7AD3B268465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CF85FB-9F5E-7E49-86FC-43C536EAB0A8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96257" name="Text Box 1">
            <a:extLst>
              <a:ext uri="{FF2B5EF4-FFF2-40B4-BE49-F238E27FC236}">
                <a16:creationId xmlns:a16="http://schemas.microsoft.com/office/drawing/2014/main" id="{52A32C77-47D4-5945-AF9A-914E43E07F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>
            <a:extLst>
              <a:ext uri="{FF2B5EF4-FFF2-40B4-BE49-F238E27FC236}">
                <a16:creationId xmlns:a16="http://schemas.microsoft.com/office/drawing/2014/main" id="{16463635-C3CE-534E-8772-5AACD899A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E699A-E505-034F-9ACA-F3DE526B7A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FF9801-89B7-2241-A26C-CDD8EC949D95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1FBFC-F82D-D449-8707-66F1A28BD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B4246-28C7-3C49-BF95-8581EC0BC4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847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487DC-B02E-3E4E-B0C3-9EB30F20C9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42E11B-998D-3442-B979-6B0BBF59FC9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699E4714-0D9F-8A4F-B6DB-ECF9EAA90A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0AA65EFB-1E5E-244D-9206-200386A276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015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487DC-B02E-3E4E-B0C3-9EB30F20C9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42E11B-998D-3442-B979-6B0BBF59FC9D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699E4714-0D9F-8A4F-B6DB-ECF9EAA90A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0AA65EFB-1E5E-244D-9206-200386A276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487DC-B02E-3E4E-B0C3-9EB30F20C9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42E11B-998D-3442-B979-6B0BBF59FC9D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699E4714-0D9F-8A4F-B6DB-ECF9EAA90A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0AA65EFB-1E5E-244D-9206-200386A276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3664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50BEF2-D1A4-534A-A1E3-8510DE562E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59D3E7-9498-EB41-A68A-0C4F89F79351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00353" name="Text Box 1">
            <a:extLst>
              <a:ext uri="{FF2B5EF4-FFF2-40B4-BE49-F238E27FC236}">
                <a16:creationId xmlns:a16="http://schemas.microsoft.com/office/drawing/2014/main" id="{4393E7D4-EAC8-8446-A0A3-D489813BF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>
            <a:extLst>
              <a:ext uri="{FF2B5EF4-FFF2-40B4-BE49-F238E27FC236}">
                <a16:creationId xmlns:a16="http://schemas.microsoft.com/office/drawing/2014/main" id="{36482FF3-71E3-C544-912F-881EA38262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7B2C37-8E66-034E-B722-E36FEE425C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186CCF-C44D-E14B-8C94-B3C2F8478203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01377" name="Text Box 1">
            <a:extLst>
              <a:ext uri="{FF2B5EF4-FFF2-40B4-BE49-F238E27FC236}">
                <a16:creationId xmlns:a16="http://schemas.microsoft.com/office/drawing/2014/main" id="{396ACD08-DAC1-324F-9D7F-7700BC2C94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B527BC4B-59D4-F04D-9B05-B4C8864405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4982E8-372A-A145-863D-885760CA5A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0A77E-86EC-FC46-BAF4-4FD2E8205D8C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02401" name="Text Box 1">
            <a:extLst>
              <a:ext uri="{FF2B5EF4-FFF2-40B4-BE49-F238E27FC236}">
                <a16:creationId xmlns:a16="http://schemas.microsoft.com/office/drawing/2014/main" id="{B04034A8-4362-BB4D-9C7D-74EB2619B3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E4B2C5DD-7FAF-1C4A-B4E7-70876E5CF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760FBA-9D99-314D-8FD9-0C2259C92E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FD262C-889C-F842-B652-C42E4269366C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03425" name="Text Box 1">
            <a:extLst>
              <a:ext uri="{FF2B5EF4-FFF2-40B4-BE49-F238E27FC236}">
                <a16:creationId xmlns:a16="http://schemas.microsoft.com/office/drawing/2014/main" id="{AA5E893A-1304-0A46-9702-A5CBBA090C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479037E7-4A3E-1849-A759-95F2E3C7BA2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068245-3A50-0644-99C0-5E39AD751E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F22684-642B-DE4F-A4B4-9C5CF1B66815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04449" name="Text Box 1">
            <a:extLst>
              <a:ext uri="{FF2B5EF4-FFF2-40B4-BE49-F238E27FC236}">
                <a16:creationId xmlns:a16="http://schemas.microsoft.com/office/drawing/2014/main" id="{3BA5CDCA-9934-4847-A7B5-9BB1760836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Text Box 2">
            <a:extLst>
              <a:ext uri="{FF2B5EF4-FFF2-40B4-BE49-F238E27FC236}">
                <a16:creationId xmlns:a16="http://schemas.microsoft.com/office/drawing/2014/main" id="{05E72A1D-FD5B-4440-BBC1-1511FD17C1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C5FCC1-01F7-9045-9C0D-B4EDCD8D90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CE1792-1224-1140-9654-97E73791BFC6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CA618F67-F095-1348-831C-8FB0432BFC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07BCEE13-E92D-484C-895F-A56B15CCAA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C5FCC1-01F7-9045-9C0D-B4EDCD8D90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CE1792-1224-1140-9654-97E73791BFC6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05473" name="Text Box 1">
            <a:extLst>
              <a:ext uri="{FF2B5EF4-FFF2-40B4-BE49-F238E27FC236}">
                <a16:creationId xmlns:a16="http://schemas.microsoft.com/office/drawing/2014/main" id="{CA618F67-F095-1348-831C-8FB0432BFC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07BCEE13-E92D-484C-895F-A56B15CCAA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3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E699A-E505-034F-9ACA-F3DE526B7A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FF9801-89B7-2241-A26C-CDD8EC949D95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1FBFC-F82D-D449-8707-66F1A28BD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B4246-28C7-3C49-BF95-8581EC0BC4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59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59BD60-C78D-0A43-B9B3-106D7800825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13415B-ED83-144F-B36E-E768BD47A14B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06497" name="Text Box 1">
            <a:extLst>
              <a:ext uri="{FF2B5EF4-FFF2-40B4-BE49-F238E27FC236}">
                <a16:creationId xmlns:a16="http://schemas.microsoft.com/office/drawing/2014/main" id="{2FCA1BA3-03FF-B546-BEE2-102F00CC80A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Text Box 2">
            <a:extLst>
              <a:ext uri="{FF2B5EF4-FFF2-40B4-BE49-F238E27FC236}">
                <a16:creationId xmlns:a16="http://schemas.microsoft.com/office/drawing/2014/main" id="{A61A1F53-42B9-0043-AD89-3D9EDA1EC0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019BD4-C9FE-C043-8982-98E0872BA61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F23EE-1F87-5E42-B5F2-E7932A318919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07521" name="Text Box 1">
            <a:extLst>
              <a:ext uri="{FF2B5EF4-FFF2-40B4-BE49-F238E27FC236}">
                <a16:creationId xmlns:a16="http://schemas.microsoft.com/office/drawing/2014/main" id="{CCC4CE55-578E-7D47-A393-8F0979887D2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E745B613-5764-554C-ACA2-9BF325D4A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98712E-2E59-9E43-972D-5CFC1398B0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327CA4-8145-F647-A5EE-91AEB4F6BD32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08545" name="Text Box 1">
            <a:extLst>
              <a:ext uri="{FF2B5EF4-FFF2-40B4-BE49-F238E27FC236}">
                <a16:creationId xmlns:a16="http://schemas.microsoft.com/office/drawing/2014/main" id="{C4AD971E-19DF-DD46-896F-23BF273FB5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Text Box 2">
            <a:extLst>
              <a:ext uri="{FF2B5EF4-FFF2-40B4-BE49-F238E27FC236}">
                <a16:creationId xmlns:a16="http://schemas.microsoft.com/office/drawing/2014/main" id="{B00423D2-4048-4245-A2E0-F2080BEBB8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C87FA0-D6A7-E440-B04D-DC9639A8D9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8B8331-E4A5-914B-BE1D-3C428E3A6F19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09569" name="Text Box 1">
            <a:extLst>
              <a:ext uri="{FF2B5EF4-FFF2-40B4-BE49-F238E27FC236}">
                <a16:creationId xmlns:a16="http://schemas.microsoft.com/office/drawing/2014/main" id="{07C193C6-2520-D142-866E-A5D7E4D9AF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Text Box 2">
            <a:extLst>
              <a:ext uri="{FF2B5EF4-FFF2-40B4-BE49-F238E27FC236}">
                <a16:creationId xmlns:a16="http://schemas.microsoft.com/office/drawing/2014/main" id="{FB29ABDA-3F50-E04A-87B9-D3AAD3ED67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EDC3C-9117-424A-B4EE-96595343214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3711D0-754A-D749-86F9-9B59F30E10AA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10593" name="Text Box 1">
            <a:extLst>
              <a:ext uri="{FF2B5EF4-FFF2-40B4-BE49-F238E27FC236}">
                <a16:creationId xmlns:a16="http://schemas.microsoft.com/office/drawing/2014/main" id="{33DBD364-4FBB-F546-B8A7-DE4846FD62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31EF8EBA-62AB-7E41-AFA2-C1615D8BDAC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4A35E-E2CF-B24F-AE79-DC5A55BC0B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35F0D8-7315-724E-838B-0C19587E1766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3547A-C734-7942-8B15-178D6A24EE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744DA-0BC9-4E4E-88C8-B97388B0E9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E1A946-7676-B24D-B5AD-E056D00D1F7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17AFAB-F412-5141-8876-2775B5801DEA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15713" name="Text Box 1">
            <a:extLst>
              <a:ext uri="{FF2B5EF4-FFF2-40B4-BE49-F238E27FC236}">
                <a16:creationId xmlns:a16="http://schemas.microsoft.com/office/drawing/2014/main" id="{6BCBD36F-4E0A-6E42-A31F-EACC960CAF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Text Box 2">
            <a:extLst>
              <a:ext uri="{FF2B5EF4-FFF2-40B4-BE49-F238E27FC236}">
                <a16:creationId xmlns:a16="http://schemas.microsoft.com/office/drawing/2014/main" id="{80899C89-07FB-9541-86EC-A35DA9CC3E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D2FE3-6146-7E48-9BC4-108DD21E64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C532653-DE7A-A242-88DC-EC75C800949D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9A83D-D81B-2940-9374-7427E5654F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A7EDBB-5B14-804D-8533-8B79A5FD9F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574B8E-42E1-4A4C-90E3-A6908E78152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A4FC2B-123F-0642-B5C4-E9831170B133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19809" name="Text Box 1">
            <a:extLst>
              <a:ext uri="{FF2B5EF4-FFF2-40B4-BE49-F238E27FC236}">
                <a16:creationId xmlns:a16="http://schemas.microsoft.com/office/drawing/2014/main" id="{6C936CE6-FAA5-0A45-9919-AF11C9818A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Text Box 2">
            <a:extLst>
              <a:ext uri="{FF2B5EF4-FFF2-40B4-BE49-F238E27FC236}">
                <a16:creationId xmlns:a16="http://schemas.microsoft.com/office/drawing/2014/main" id="{DF8788FF-8514-B84B-89B3-A5EBD1B86F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C2208E-0D54-FD4D-9F0C-417E38665D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9CE971-36C1-CC44-806A-34B2ED6370D1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120833" name="Text Box 1">
            <a:extLst>
              <a:ext uri="{FF2B5EF4-FFF2-40B4-BE49-F238E27FC236}">
                <a16:creationId xmlns:a16="http://schemas.microsoft.com/office/drawing/2014/main" id="{D2E6B303-0DB7-3649-AE58-4D9317D4E8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Text Box 2">
            <a:extLst>
              <a:ext uri="{FF2B5EF4-FFF2-40B4-BE49-F238E27FC236}">
                <a16:creationId xmlns:a16="http://schemas.microsoft.com/office/drawing/2014/main" id="{77AB05D9-98DB-6D4F-B75C-C75BD74776D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E699A-E505-034F-9ACA-F3DE526B7A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FF9801-89B7-2241-A26C-CDD8EC949D95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1FBFC-F82D-D449-8707-66F1A28BD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B4246-28C7-3C49-BF95-8581EC0BC4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08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A6F6F-936E-2D46-96FC-A1CF54FCF8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DA56ED-0959-B949-A294-1F113024432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121857" name="Text Box 1">
            <a:extLst>
              <a:ext uri="{FF2B5EF4-FFF2-40B4-BE49-F238E27FC236}">
                <a16:creationId xmlns:a16="http://schemas.microsoft.com/office/drawing/2014/main" id="{802829DB-78F4-654D-B18F-6D148C0022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Text Box 2">
            <a:extLst>
              <a:ext uri="{FF2B5EF4-FFF2-40B4-BE49-F238E27FC236}">
                <a16:creationId xmlns:a16="http://schemas.microsoft.com/office/drawing/2014/main" id="{9822EED8-CBE3-5940-9D79-60FE8AD302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6DCD1-64EF-594E-A69B-9B238B41E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EB4B38-0477-5B4E-A5BB-C3CAD4DD4461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4762-574A-524F-9E65-424C76282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849DA-5B54-7F4B-95AC-11A08A09EA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6DCD1-64EF-594E-A69B-9B238B41E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EB4B38-0477-5B4E-A5BB-C3CAD4DD4461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4762-574A-524F-9E65-424C76282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849DA-5B54-7F4B-95AC-11A08A09EA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776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6DCD1-64EF-594E-A69B-9B238B41E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EB4B38-0477-5B4E-A5BB-C3CAD4DD4461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4762-574A-524F-9E65-424C76282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849DA-5B54-7F4B-95AC-11A08A09EA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327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6DCD1-64EF-594E-A69B-9B238B41E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EB4B38-0477-5B4E-A5BB-C3CAD4DD4461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4762-574A-524F-9E65-424C76282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849DA-5B54-7F4B-95AC-11A08A09EA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556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6DCD1-64EF-594E-A69B-9B238B41E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EB4B38-0477-5B4E-A5BB-C3CAD4DD4461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4762-574A-524F-9E65-424C76282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849DA-5B54-7F4B-95AC-11A08A09EA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1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6DCD1-64EF-594E-A69B-9B238B41ED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EB4B38-0477-5B4E-A5BB-C3CAD4DD4461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4762-574A-524F-9E65-424C762824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849DA-5B54-7F4B-95AC-11A08A09EA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34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D948CC-5BAA-6B4E-B5B2-DCE0E183BE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640B64-F86A-704B-8E72-712745EBEF8D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128001" name="Text Box 1">
            <a:extLst>
              <a:ext uri="{FF2B5EF4-FFF2-40B4-BE49-F238E27FC236}">
                <a16:creationId xmlns:a16="http://schemas.microsoft.com/office/drawing/2014/main" id="{320AB497-2123-994B-B2BC-4AA90DF26C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Text Box 2">
            <a:extLst>
              <a:ext uri="{FF2B5EF4-FFF2-40B4-BE49-F238E27FC236}">
                <a16:creationId xmlns:a16="http://schemas.microsoft.com/office/drawing/2014/main" id="{379B78CE-341C-6E40-BE8B-8C86ACA4D8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C21FEB-2EA5-0049-AC38-BAF5A7B35B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9D9706-334C-CF42-B44B-77C283FFA435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129025" name="Text Box 1">
            <a:extLst>
              <a:ext uri="{FF2B5EF4-FFF2-40B4-BE49-F238E27FC236}">
                <a16:creationId xmlns:a16="http://schemas.microsoft.com/office/drawing/2014/main" id="{CA3A930F-B6EA-BD4B-9093-4C9CF5CA12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Text Box 2">
            <a:extLst>
              <a:ext uri="{FF2B5EF4-FFF2-40B4-BE49-F238E27FC236}">
                <a16:creationId xmlns:a16="http://schemas.microsoft.com/office/drawing/2014/main" id="{8D086931-F9CB-1D48-939E-4BC7EA01D8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9FCAA8-EBEF-4C42-9277-F985500A36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DC30A9-F07E-B848-A0F7-A2AA49FC6DF5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130049" name="Text Box 1">
            <a:extLst>
              <a:ext uri="{FF2B5EF4-FFF2-40B4-BE49-F238E27FC236}">
                <a16:creationId xmlns:a16="http://schemas.microsoft.com/office/drawing/2014/main" id="{D9AF7F3C-9245-EB4A-ACF9-FFF1947DEF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Text Box 2">
            <a:extLst>
              <a:ext uri="{FF2B5EF4-FFF2-40B4-BE49-F238E27FC236}">
                <a16:creationId xmlns:a16="http://schemas.microsoft.com/office/drawing/2014/main" id="{5FB8CE40-C408-044B-BB5C-B271D4B31C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E699A-E505-034F-9ACA-F3DE526B7A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FF9801-89B7-2241-A26C-CDD8EC949D95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1FBFC-F82D-D449-8707-66F1A28BD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B4246-28C7-3C49-BF95-8581EC0BC4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80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54D7E8-AD90-3340-9FAD-3821A2339FF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C23887-DB29-0244-9680-34250CD5EF4F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131073" name="Text Box 1">
            <a:extLst>
              <a:ext uri="{FF2B5EF4-FFF2-40B4-BE49-F238E27FC236}">
                <a16:creationId xmlns:a16="http://schemas.microsoft.com/office/drawing/2014/main" id="{2428455A-79E0-584D-A173-62273350B6B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Text Box 2">
            <a:extLst>
              <a:ext uri="{FF2B5EF4-FFF2-40B4-BE49-F238E27FC236}">
                <a16:creationId xmlns:a16="http://schemas.microsoft.com/office/drawing/2014/main" id="{65E2F61A-AD30-D34F-BF9D-36E9B74B52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675DC1-2B06-3346-AADC-059F46886C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3BC77A-F27A-5446-A157-2C7344F084A1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132097" name="Text Box 1">
            <a:extLst>
              <a:ext uri="{FF2B5EF4-FFF2-40B4-BE49-F238E27FC236}">
                <a16:creationId xmlns:a16="http://schemas.microsoft.com/office/drawing/2014/main" id="{AC9BE7C0-CC8D-9140-82EE-D464B84B2F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Text Box 2">
            <a:extLst>
              <a:ext uri="{FF2B5EF4-FFF2-40B4-BE49-F238E27FC236}">
                <a16:creationId xmlns:a16="http://schemas.microsoft.com/office/drawing/2014/main" id="{3B6CDA6E-63FA-D64A-AB65-FE70F1552A0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52B0-0AB1-4E49-927A-8DCD4C9D51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AEFBEC0-5778-954F-9533-E1BB1B59A498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BA7D5-1AE6-1B4A-979E-3C95CCA3AF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24E58-7BEC-A54F-9B00-796D8A66A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F52B0-0AB1-4E49-927A-8DCD4C9D51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AEFBEC0-5778-954F-9533-E1BB1B59A498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9BA7D5-1AE6-1B4A-979E-3C95CCA3AF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F24E58-7BEC-A54F-9B00-796D8A66A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095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11271550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30080824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28909142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1429782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2413121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1680879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E699A-E505-034F-9ACA-F3DE526B7A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FF9801-89B7-2241-A26C-CDD8EC949D95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1FBFC-F82D-D449-8707-66F1A28BD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B4246-28C7-3C49-BF95-8581EC0BC4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9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3575858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11450736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1164154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CC18FCC-DB6F-5F4F-ACD0-178F588C4BF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860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if the problem is non-stationary?</a:t>
            </a:r>
          </a:p>
        </p:txBody>
      </p:sp>
    </p:spTree>
    <p:extLst>
      <p:ext uri="{BB962C8B-B14F-4D97-AF65-F5344CB8AC3E}">
        <p14:creationId xmlns:p14="http://schemas.microsoft.com/office/powerpoint/2010/main" val="21503946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0D57D-D6A2-8E4F-B856-684FFF4BBB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1F2950E-4620-894D-9DA0-65B0E066239D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B3AF2-2C9E-FA40-8C59-FB2FB5474D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4BCBF-4151-A541-BED2-D1C74AEA13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6D6BF-9BF8-DB48-895C-C1B3132365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EB1764A-CCD8-4E4A-A4E4-FCD84EB8BA94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831D3-12BD-B44F-ADB1-F0143B0C4E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CAEFA-1356-F645-B498-E9149F6D7B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37197"/>
            <a:ext cx="85685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DF0B7E-DA80-234F-BB9A-2FBE1381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9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E9A2B1-B215-C148-8E1D-11C0358A6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A4F04F-5A2F-EA4C-83ED-18E715290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10035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DAF5ED-C59A-5842-99D1-B554214A0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1"/>
            <a:ext cx="869453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5"/>
            <a:ext cx="869453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D3CBA9-2C08-8D4D-BAFA-D769D3AD8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6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24DB5D-3202-D347-92FE-6F1326D57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3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4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5579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9F3614-58B7-1342-A00C-2C466557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7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DCF927-FF50-AA48-902B-F22ED90B6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6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56425C-6AF0-4D48-BDB9-3DA91B196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79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5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0E9F44-A688-3F42-AE0E-8D34D76D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0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88455"/>
            <a:ext cx="510331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BF3992-866D-BA45-8AB0-A97E00C1E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E9175741-1649-724F-A921-4BAE9685A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5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customXml" Target="../ink/ink6.xml"/><Relationship Id="rId18" Type="http://schemas.openxmlformats.org/officeDocument/2006/relationships/image" Target="../media/image410.png"/><Relationship Id="rId26" Type="http://schemas.openxmlformats.org/officeDocument/2006/relationships/image" Target="../media/image45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8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48.png"/><Relationship Id="rId16" Type="http://schemas.openxmlformats.org/officeDocument/2006/relationships/image" Target="../media/image400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0.png"/><Relationship Id="rId11" Type="http://schemas.openxmlformats.org/officeDocument/2006/relationships/customXml" Target="../ink/ink5.xml"/><Relationship Id="rId24" Type="http://schemas.openxmlformats.org/officeDocument/2006/relationships/image" Target="../media/image4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370.png"/><Relationship Id="rId19" Type="http://schemas.openxmlformats.org/officeDocument/2006/relationships/customXml" Target="../ink/ink9.xml"/><Relationship Id="rId4" Type="http://schemas.openxmlformats.org/officeDocument/2006/relationships/image" Target="../media/image340.png"/><Relationship Id="rId9" Type="http://schemas.openxmlformats.org/officeDocument/2006/relationships/customXml" Target="../ink/ink4.xml"/><Relationship Id="rId14" Type="http://schemas.openxmlformats.org/officeDocument/2006/relationships/image" Target="../media/image390.png"/><Relationship Id="rId22" Type="http://schemas.openxmlformats.org/officeDocument/2006/relationships/image" Target="../media/image43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E964-5AB0-CB45-B84E-8A1B8D3701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0390" y="1267087"/>
            <a:ext cx="5911850" cy="3871912"/>
          </a:xfrm>
        </p:spPr>
        <p:txBody>
          <a:bodyPr wrap="square" lIns="90000" tIns="46800" rIns="90000" bIns="46800" anchorCtr="0">
            <a:noAutofit/>
          </a:bodyPr>
          <a:lstStyle/>
          <a:p>
            <a:pPr marL="215640" lvl="0" indent="-215640" algn="l"/>
            <a:r>
              <a:rPr lang="en-US" sz="4000" dirty="0"/>
              <a:t>Bandit Problems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Chris Amato</a:t>
            </a:r>
            <a:br>
              <a:rPr lang="en-US" sz="2800" dirty="0"/>
            </a:br>
            <a:r>
              <a:rPr lang="en-US" sz="2800" dirty="0"/>
              <a:t>Northeastern University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with some slides from Rob Platt, </a:t>
            </a:r>
            <a:br>
              <a:rPr lang="en-US" sz="2400" dirty="0"/>
            </a:br>
            <a:r>
              <a:rPr lang="en-US" sz="2400" dirty="0"/>
              <a:t>Lawson Wong and </a:t>
            </a:r>
            <a:r>
              <a:rPr lang="en-US" sz="2400" dirty="0" err="1"/>
              <a:t>UAlberta</a:t>
            </a:r>
            <a:br>
              <a:rPr lang="en-US" sz="2800" dirty="0"/>
            </a:br>
            <a:br>
              <a:rPr lang="en-US" sz="2800" dirty="0"/>
            </a:b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959E8-E74D-444C-B7AC-041FE0C4E5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92240" y="2286000"/>
            <a:ext cx="2552400" cy="380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CFD1B-3130-6149-9D3A-AE2061FF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828800"/>
            <a:ext cx="2552400" cy="38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851437AC-3A94-B14E-97BF-C5DC45C4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1-armed Bandit</a:t>
            </a:r>
          </a:p>
        </p:txBody>
      </p:sp>
      <p:sp>
        <p:nvSpPr>
          <p:cNvPr id="65" name="Text Box 3">
            <a:extLst>
              <a:ext uri="{FF2B5EF4-FFF2-40B4-BE49-F238E27FC236}">
                <a16:creationId xmlns:a16="http://schemas.microsoft.com/office/drawing/2014/main" id="{262F6AD4-B23C-7545-95DC-3117CB34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8229600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Only one thing to do... pull the lever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(you must pull it)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Assume that there is a </a:t>
            </a:r>
            <a:r>
              <a:rPr lang="en-US" altLang="en-US" sz="2400" b="1" dirty="0">
                <a:cs typeface="Segoe UI" panose="020B0502040204020203" pitchFamily="34" charset="0"/>
              </a:rPr>
              <a:t>distribution</a:t>
            </a:r>
            <a:br>
              <a:rPr lang="en-US" altLang="en-US" sz="2400" b="1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of payouts / rewards P(R)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Distribution is unknown, but can be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estimated from experience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640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976019"/>
            <a:ext cx="8225682" cy="64767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83F6ECB-A6EF-2C45-8F04-07DC7EDCB418}"/>
              </a:ext>
            </a:extLst>
          </p:cNvPr>
          <p:cNvSpPr/>
          <p:nvPr/>
        </p:nvSpPr>
        <p:spPr>
          <a:xfrm>
            <a:off x="1423686" y="5434415"/>
            <a:ext cx="1817226" cy="642294"/>
          </a:xfrm>
          <a:custGeom>
            <a:avLst>
              <a:gd name="f0" fmla="val 9300"/>
              <a:gd name="f1" fmla="val 5073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ea typeface="Noto Sans CJK SC Regular" pitchFamily="2"/>
                <a:cs typeface="FreeSans" pitchFamily="2"/>
              </a:rPr>
              <a:t>The 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baseline</a:t>
            </a:r>
          </a:p>
        </p:txBody>
      </p:sp>
    </p:spTree>
    <p:extLst>
      <p:ext uri="{BB962C8B-B14F-4D97-AF65-F5344CB8AC3E}">
        <p14:creationId xmlns:p14="http://schemas.microsoft.com/office/powerpoint/2010/main" val="1994446481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2"/>
          <a:srcRect b="85442"/>
          <a:stretch/>
        </p:blipFill>
        <p:spPr>
          <a:xfrm>
            <a:off x="599964" y="161985"/>
            <a:ext cx="8880696" cy="10533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4304568"/>
      </p:ext>
    </p:extLst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2"/>
          <a:srcRect b="72325"/>
          <a:stretch/>
        </p:blipFill>
        <p:spPr>
          <a:xfrm>
            <a:off x="599964" y="161985"/>
            <a:ext cx="8880696" cy="20024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D680CAB-3845-034B-83EF-8B29E6903C65}"/>
              </a:ext>
            </a:extLst>
          </p:cNvPr>
          <p:cNvSpPr/>
          <p:nvPr/>
        </p:nvSpPr>
        <p:spPr>
          <a:xfrm>
            <a:off x="6655443" y="376279"/>
            <a:ext cx="3159889" cy="642294"/>
          </a:xfrm>
          <a:custGeom>
            <a:avLst>
              <a:gd name="f0" fmla="val 7011"/>
              <a:gd name="f1" fmla="val 3243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Multiplying by </a:t>
            </a: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𝜋</a:t>
            </a:r>
            <a:r>
              <a:rPr lang="en-US" sz="2200" i="1" baseline="-25000" dirty="0"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(</a:t>
            </a:r>
            <a:r>
              <a:rPr lang="en-US" sz="2200" i="1" dirty="0">
                <a:latin typeface="Times" pitchFamily="2" charset="0"/>
                <a:ea typeface="Noto Sans CJK SC Regular" pitchFamily="2"/>
                <a:cs typeface="FreeSans" pitchFamily="2"/>
              </a:rPr>
              <a:t>b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)/</a:t>
            </a: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𝜋</a:t>
            </a:r>
            <a:r>
              <a:rPr lang="en-US" sz="2200" i="1" baseline="-25000" dirty="0"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(</a:t>
            </a:r>
            <a:r>
              <a:rPr lang="en-US" sz="2200" i="1" dirty="0">
                <a:latin typeface="Times" pitchFamily="2" charset="0"/>
                <a:ea typeface="Noto Sans CJK SC Regular" pitchFamily="2"/>
                <a:cs typeface="FreeSans" pitchFamily="2"/>
              </a:rPr>
              <a:t>b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)</a:t>
            </a:r>
            <a:r>
              <a:rPr lang="en-US" sz="2200" dirty="0">
                <a:ea typeface="Noto Sans CJK SC Regular" pitchFamily="2"/>
                <a:cs typeface="FreeSans" pitchFamily="2"/>
              </a:rPr>
              <a:t> 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10184379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2"/>
          <a:srcRect b="60008"/>
          <a:stretch/>
        </p:blipFill>
        <p:spPr>
          <a:xfrm>
            <a:off x="599964" y="161985"/>
            <a:ext cx="8880696" cy="289373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D680CAB-3845-034B-83EF-8B29E6903C65}"/>
              </a:ext>
            </a:extLst>
          </p:cNvPr>
          <p:cNvSpPr/>
          <p:nvPr/>
        </p:nvSpPr>
        <p:spPr>
          <a:xfrm>
            <a:off x="6562847" y="4132102"/>
            <a:ext cx="3310358" cy="1151579"/>
          </a:xfrm>
          <a:custGeom>
            <a:avLst>
              <a:gd name="f0" fmla="val -1789"/>
              <a:gd name="f1" fmla="val -1772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𝜋</a:t>
            </a:r>
            <a:r>
              <a:rPr lang="en-US" sz="2200" i="1" baseline="-25000" dirty="0"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(</a:t>
            </a:r>
            <a:r>
              <a:rPr lang="en-US" sz="2200" i="1" dirty="0">
                <a:latin typeface="Times" pitchFamily="2" charset="0"/>
                <a:ea typeface="Noto Sans CJK SC Regular" pitchFamily="2"/>
                <a:cs typeface="FreeSans" pitchFamily="2"/>
              </a:rPr>
              <a:t>b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) </a:t>
            </a:r>
            <a:r>
              <a:rPr lang="en-US" sz="2200" dirty="0">
                <a:ea typeface="Noto Sans CJK SC Regular" pitchFamily="2"/>
                <a:cs typeface="FreeSans" pitchFamily="2"/>
              </a:rPr>
              <a:t>is the probability and</a:t>
            </a:r>
          </a:p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the term in the brackets </a:t>
            </a:r>
          </a:p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is the value   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2705863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2"/>
          <a:srcRect b="34253"/>
          <a:stretch/>
        </p:blipFill>
        <p:spPr>
          <a:xfrm>
            <a:off x="599964" y="161986"/>
            <a:ext cx="8880696" cy="47572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3A53732-8688-6D48-9BA8-D0EF733A7745}"/>
              </a:ext>
            </a:extLst>
          </p:cNvPr>
          <p:cNvSpPr/>
          <p:nvPr/>
        </p:nvSpPr>
        <p:spPr>
          <a:xfrm>
            <a:off x="395471" y="2019619"/>
            <a:ext cx="2012064" cy="736758"/>
          </a:xfrm>
          <a:custGeom>
            <a:avLst>
              <a:gd name="f0" fmla="val 37158"/>
              <a:gd name="f1" fmla="val 3670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u="none" strike="noStrike" kern="1200" cap="none" dirty="0">
                <a:ln>
                  <a:noFill/>
                </a:ln>
                <a:latin typeface="Copperplate" panose="02000504000000020004" pitchFamily="2" charset="77"/>
                <a:ea typeface="Noto Sans CJK SC Regular" pitchFamily="2"/>
                <a:cs typeface="FreeSans" pitchFamily="2"/>
              </a:rPr>
              <a:t>𝔼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[</a:t>
            </a:r>
            <a:r>
              <a:rPr lang="en-US" sz="2200" b="0" i="0" u="none" strike="noStrike" kern="1200" cap="none" dirty="0" err="1">
                <a:ln>
                  <a:noFill/>
                </a:ln>
                <a:ea typeface="Noto Sans CJK SC Regular" pitchFamily="2"/>
                <a:cs typeface="FreeSans" pitchFamily="2"/>
              </a:rPr>
              <a:t>R</a:t>
            </a:r>
            <a:r>
              <a:rPr lang="en-US" sz="2200" b="0" i="0" u="none" strike="noStrike" kern="1200" cap="none" baseline="-25000" dirty="0" err="1">
                <a:ln>
                  <a:noFill/>
                </a:ln>
                <a:ea typeface="Noto Sans CJK SC Regular" pitchFamily="2"/>
                <a:cs typeface="FreeSans" pitchFamily="2"/>
              </a:rPr>
              <a:t>t</a:t>
            </a:r>
            <a:r>
              <a:rPr lang="en-US" sz="2200" b="0" i="0" u="none" strike="noStrike" kern="1200" cap="none" dirty="0" err="1">
                <a:ln>
                  <a:noFill/>
                </a:ln>
                <a:ea typeface="Noto Sans CJK SC Regular" pitchFamily="2"/>
                <a:cs typeface="FreeSans" pitchFamily="2"/>
              </a:rPr>
              <a:t>|A</a:t>
            </a:r>
            <a:r>
              <a:rPr lang="en-US" sz="2200" b="0" i="0" u="none" strike="noStrike" kern="1200" cap="none" baseline="-25000" dirty="0" err="1">
                <a:ln>
                  <a:noFill/>
                </a:ln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ea typeface="Noto Sans CJK SC Regular" pitchFamily="2"/>
                <a:cs typeface="FreeSans" pitchFamily="2"/>
              </a:rPr>
              <a:t>]=q</a:t>
            </a:r>
            <a:r>
              <a:rPr lang="en-US" sz="2200" baseline="-25000" dirty="0">
                <a:ea typeface="Noto Sans CJK SC Regular" pitchFamily="2"/>
                <a:cs typeface="FreeSans" pitchFamily="2"/>
              </a:rPr>
              <a:t>*</a:t>
            </a:r>
            <a:r>
              <a:rPr lang="en-US" sz="2200" dirty="0">
                <a:ea typeface="Noto Sans CJK SC Regular" pitchFamily="2"/>
                <a:cs typeface="FreeSans" pitchFamily="2"/>
              </a:rPr>
              <a:t>(A</a:t>
            </a:r>
            <a:r>
              <a:rPr lang="en-US" sz="2200" baseline="-25000" dirty="0"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ea typeface="Noto Sans CJK SC Regular" pitchFamily="2"/>
                <a:cs typeface="FreeSans" pitchFamily="2"/>
              </a:rPr>
              <a:t>)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2D48BE3-D7CD-9D42-86DF-9B6036ACA0FA}"/>
              </a:ext>
            </a:extLst>
          </p:cNvPr>
          <p:cNvSpPr/>
          <p:nvPr/>
        </p:nvSpPr>
        <p:spPr>
          <a:xfrm>
            <a:off x="7361500" y="868040"/>
            <a:ext cx="2569579" cy="1151579"/>
          </a:xfrm>
          <a:custGeom>
            <a:avLst>
              <a:gd name="f0" fmla="val -22227"/>
              <a:gd name="f1" fmla="val 4306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Using this particular </a:t>
            </a:r>
          </a:p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baseline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91888830"/>
      </p:ext>
    </p:extLst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2"/>
          <a:srcRect b="16978"/>
          <a:stretch/>
        </p:blipFill>
        <p:spPr>
          <a:xfrm>
            <a:off x="599964" y="161986"/>
            <a:ext cx="8880696" cy="60073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45C9C87-B151-FB46-9C78-34F52D15F7C3}"/>
              </a:ext>
            </a:extLst>
          </p:cNvPr>
          <p:cNvSpPr/>
          <p:nvPr/>
        </p:nvSpPr>
        <p:spPr>
          <a:xfrm>
            <a:off x="7803269" y="4843842"/>
            <a:ext cx="2173184" cy="736758"/>
          </a:xfrm>
          <a:custGeom>
            <a:avLst>
              <a:gd name="f0" fmla="val -8661"/>
              <a:gd name="f1" fmla="val 2618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Replace with </a:t>
            </a:r>
          </a:p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partial derivative 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85068707"/>
      </p:ext>
    </p:extLst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2"/>
          <a:srcRect b="9460"/>
          <a:stretch/>
        </p:blipFill>
        <p:spPr>
          <a:xfrm>
            <a:off x="599964" y="161986"/>
            <a:ext cx="8880696" cy="655133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2435A14-70CC-8F4C-9145-56E47B7288E0}"/>
              </a:ext>
            </a:extLst>
          </p:cNvPr>
          <p:cNvSpPr/>
          <p:nvPr/>
        </p:nvSpPr>
        <p:spPr>
          <a:xfrm>
            <a:off x="7803339" y="6464297"/>
            <a:ext cx="1677321" cy="736758"/>
          </a:xfrm>
          <a:custGeom>
            <a:avLst>
              <a:gd name="f0" fmla="val 6512"/>
              <a:gd name="f1" fmla="val -775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Cancel 𝜋</a:t>
            </a:r>
            <a:r>
              <a:rPr lang="en-US" sz="2200" i="1" baseline="-25000" dirty="0"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ea typeface="Noto Sans CJK SC Regular" pitchFamily="2"/>
                <a:cs typeface="FreeSans" pitchFamily="2"/>
              </a:rPr>
              <a:t>(</a:t>
            </a:r>
            <a:r>
              <a:rPr lang="en-US" sz="2200" i="1" dirty="0">
                <a:ea typeface="Noto Sans CJK SC Regular" pitchFamily="2"/>
                <a:cs typeface="FreeSans" pitchFamily="2"/>
              </a:rPr>
              <a:t>A</a:t>
            </a:r>
            <a:r>
              <a:rPr lang="en-US" sz="2200" i="1" baseline="-25000" dirty="0"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ea typeface="Noto Sans CJK SC Regular" pitchFamily="2"/>
                <a:cs typeface="FreeSans" pitchFamily="2"/>
              </a:rPr>
              <a:t>)</a:t>
            </a:r>
            <a:endParaRPr lang="en-US" sz="2200" i="1" baseline="-25000" dirty="0"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39908859"/>
      </p:ext>
    </p:extLst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 rotWithShape="1">
          <a:blip r:embed="rId3"/>
          <a:srcRect b="22"/>
          <a:stretch/>
        </p:blipFill>
        <p:spPr>
          <a:xfrm>
            <a:off x="599964" y="161985"/>
            <a:ext cx="8880696" cy="72342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56D2183-9A49-1442-8E1B-8CB6A5FB9D27}"/>
              </a:ext>
            </a:extLst>
          </p:cNvPr>
          <p:cNvSpPr/>
          <p:nvPr/>
        </p:nvSpPr>
        <p:spPr>
          <a:xfrm>
            <a:off x="160127" y="5671595"/>
            <a:ext cx="2177960" cy="846555"/>
          </a:xfrm>
          <a:custGeom>
            <a:avLst>
              <a:gd name="f0" fmla="val 9841"/>
              <a:gd name="f1" fmla="val 2957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Stochastic </a:t>
            </a:r>
          </a:p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gradient ascent</a:t>
            </a:r>
            <a:endParaRPr lang="en-US" sz="2200" i="1" baseline="-25000" dirty="0"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26778444"/>
      </p:ext>
    </p:extLst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69" y="1821246"/>
            <a:ext cx="6682887" cy="39171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5168093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11" y="389446"/>
            <a:ext cx="4117934" cy="93017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Quotient Rule:"/>
          <p:cNvSpPr txBox="1"/>
          <p:nvPr/>
        </p:nvSpPr>
        <p:spPr>
          <a:xfrm>
            <a:off x="3951197" y="672664"/>
            <a:ext cx="1482054" cy="38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5998" tIns="55998" rIns="55998" bIns="55998" anchor="ctr">
            <a:spAutoFit/>
          </a:bodyPr>
          <a:lstStyle>
            <a:lvl1pPr algn="r">
              <a:defRPr sz="1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764"/>
              <a:t>Quotient Rule: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28" y="1265627"/>
            <a:ext cx="7341315" cy="58573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29664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CFD1B-3130-6149-9D3A-AE2061FF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828800"/>
            <a:ext cx="2552400" cy="38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851437AC-3A94-B14E-97BF-C5DC45C4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1-armed Bandit</a:t>
            </a:r>
          </a:p>
        </p:txBody>
      </p:sp>
      <p:sp>
        <p:nvSpPr>
          <p:cNvPr id="65" name="Text Box 3">
            <a:extLst>
              <a:ext uri="{FF2B5EF4-FFF2-40B4-BE49-F238E27FC236}">
                <a16:creationId xmlns:a16="http://schemas.microsoft.com/office/drawing/2014/main" id="{262F6AD4-B23C-7545-95DC-3117CB34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8229600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Only one thing to do... pull the lever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(you must pull it)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Assume that there is a </a:t>
            </a:r>
            <a:r>
              <a:rPr lang="en-US" altLang="en-US" sz="2400" b="1" dirty="0">
                <a:cs typeface="Segoe UI" panose="020B0502040204020203" pitchFamily="34" charset="0"/>
              </a:rPr>
              <a:t>distribution</a:t>
            </a:r>
            <a:br>
              <a:rPr lang="en-US" altLang="en-US" sz="2400" b="1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of payouts / rewards P(R)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Distribution is unknown, but can be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estimated from experience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Objective: Maximize expected payout</a:t>
            </a:r>
          </a:p>
        </p:txBody>
      </p:sp>
    </p:spTree>
    <p:extLst>
      <p:ext uri="{BB962C8B-B14F-4D97-AF65-F5344CB8AC3E}">
        <p14:creationId xmlns:p14="http://schemas.microsoft.com/office/powerpoint/2010/main" val="41618976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Think-pair-share</a:t>
            </a:r>
            <a:endParaRPr dirty="0"/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524868" y="1468644"/>
            <a:ext cx="8603069" cy="1176918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pPr marL="285816" indent="-285816"/>
            <a:r>
              <a:rPr lang="en-US" dirty="0"/>
              <a:t>Results on a variant of the 10-arm bandit problem with mean reward=4</a:t>
            </a:r>
          </a:p>
          <a:p>
            <a:pPr marL="789787" lvl="1" indent="-285816"/>
            <a:r>
              <a:rPr lang="en-US" dirty="0"/>
              <a:t>Why are the baseline results so much better?</a:t>
            </a:r>
          </a:p>
          <a:p>
            <a:pPr marL="789787" lvl="1" indent="-285816"/>
            <a:r>
              <a:rPr lang="en-US" dirty="0"/>
              <a:t>Why are the methods doing worse with larger 𝛼?</a:t>
            </a:r>
          </a:p>
          <a:p>
            <a:pPr marL="789787" lvl="1" indent="-285816"/>
            <a:r>
              <a:rPr lang="en-US" dirty="0">
                <a:ea typeface="Times"/>
                <a:cs typeface="Times"/>
                <a:sym typeface="Times"/>
              </a:rPr>
              <a:t>What would happen if the mean reward was 0?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radbandit-results.pdf" descr="gradbandit-result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3" y="2756168"/>
            <a:ext cx="8222880" cy="45566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374020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78EB1-18AF-2A40-BEDF-0616E6D2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5292" y="1827391"/>
            <a:ext cx="9590040" cy="53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5CF241F-B4F7-6F4C-8697-99D7700D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Bandit Algorithms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EAA0-5191-7D4D-BC97-F3F0B6C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bandits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AE22-83EE-B841-97F7-44EA0E6F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are solving a k-armed bandit problem, but the problem changes (randomly) each time step </a:t>
            </a:r>
          </a:p>
          <a:p>
            <a:pPr lvl="1"/>
            <a:r>
              <a:rPr lang="en-US" dirty="0"/>
              <a:t>(you get one of n bandit problems)</a:t>
            </a:r>
          </a:p>
          <a:p>
            <a:pPr lvl="1"/>
            <a:r>
              <a:rPr lang="en-US" dirty="0"/>
              <a:t>You can recognize what bandit </a:t>
            </a:r>
          </a:p>
          <a:p>
            <a:pPr marL="503971" lvl="1" indent="0">
              <a:buNone/>
            </a:pPr>
            <a:r>
              <a:rPr lang="en-US" dirty="0"/>
              <a:t>problem you are in</a:t>
            </a:r>
          </a:p>
          <a:p>
            <a:pPr lvl="1"/>
            <a:r>
              <a:rPr lang="en-US" dirty="0"/>
              <a:t>This is the associative or </a:t>
            </a:r>
          </a:p>
          <a:p>
            <a:pPr marL="503971" lvl="1" indent="0">
              <a:buNone/>
            </a:pPr>
            <a:r>
              <a:rPr lang="en-US" dirty="0"/>
              <a:t>contextual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C2494-8228-2B44-B56C-3603D286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79" y="3175461"/>
            <a:ext cx="3603546" cy="40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419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EAA0-5191-7D4D-BC97-F3F0B6C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bandits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AE22-83EE-B841-97F7-44EA0E6F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are solving a k-armed bandit problem, but the problem changes (randomly) each time step </a:t>
            </a:r>
          </a:p>
          <a:p>
            <a:pPr lvl="1"/>
            <a:r>
              <a:rPr lang="en-US" dirty="0"/>
              <a:t>(you get one of n bandit problems)</a:t>
            </a:r>
          </a:p>
          <a:p>
            <a:pPr lvl="1"/>
            <a:r>
              <a:rPr lang="en-US" dirty="0"/>
              <a:t>You can recognize what bandit </a:t>
            </a:r>
          </a:p>
          <a:p>
            <a:pPr marL="503971" lvl="1" indent="0">
              <a:buNone/>
            </a:pPr>
            <a:r>
              <a:rPr lang="en-US" dirty="0"/>
              <a:t>problem you are in</a:t>
            </a:r>
          </a:p>
          <a:p>
            <a:pPr lvl="1"/>
            <a:r>
              <a:rPr lang="en-US" dirty="0"/>
              <a:t>This is the associative or </a:t>
            </a:r>
          </a:p>
          <a:p>
            <a:pPr marL="503971" lvl="1" indent="0">
              <a:buNone/>
            </a:pPr>
            <a:r>
              <a:rPr lang="en-US" dirty="0"/>
              <a:t>contextual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07972-5A8F-8F44-8BB4-3FC2378A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82" y="3070625"/>
            <a:ext cx="1804900" cy="40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28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EAA0-5191-7D4D-BC97-F3F0B6C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bandits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2AE22-83EE-B841-97F7-44EA0E6F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you are solving a k-armed bandit problem, but the problem changes (randomly) each time step </a:t>
            </a:r>
          </a:p>
          <a:p>
            <a:pPr lvl="1"/>
            <a:r>
              <a:rPr lang="en-US" dirty="0"/>
              <a:t>(you get one of n bandit problems)</a:t>
            </a:r>
          </a:p>
          <a:p>
            <a:pPr lvl="1"/>
            <a:r>
              <a:rPr lang="en-US" dirty="0"/>
              <a:t>You can recognize what bandit </a:t>
            </a:r>
          </a:p>
          <a:p>
            <a:pPr marL="503971" lvl="1" indent="0">
              <a:buNone/>
            </a:pPr>
            <a:r>
              <a:rPr lang="en-US" dirty="0"/>
              <a:t>problem you are in</a:t>
            </a:r>
          </a:p>
          <a:p>
            <a:pPr lvl="1"/>
            <a:r>
              <a:rPr lang="en-US" dirty="0"/>
              <a:t>This is the associative or </a:t>
            </a:r>
          </a:p>
          <a:p>
            <a:pPr marL="503971" lvl="1" indent="0">
              <a:buNone/>
            </a:pPr>
            <a:r>
              <a:rPr lang="en-US" dirty="0"/>
              <a:t>contextual case</a:t>
            </a:r>
          </a:p>
          <a:p>
            <a:pPr marL="503971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24568-4D0E-0940-A0DF-028CEBF4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541" y="3426107"/>
            <a:ext cx="3731084" cy="3731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E4A2A-892C-9B4D-A591-03D8D81E38E6}"/>
              </a:ext>
            </a:extLst>
          </p:cNvPr>
          <p:cNvSpPr txBox="1"/>
          <p:nvPr/>
        </p:nvSpPr>
        <p:spPr>
          <a:xfrm>
            <a:off x="1203767" y="6347293"/>
            <a:ext cx="471545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that this is still not the full RL problem</a:t>
            </a:r>
          </a:p>
          <a:p>
            <a:r>
              <a:rPr lang="en-US" sz="2000" dirty="0"/>
              <a:t>(the action choice doesn’t affect the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39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88E5-1FB9-9241-9C73-DAB70F2B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D0A8E-FB9E-AD44-B0C3-0E9D4584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values</a:t>
            </a:r>
          </a:p>
          <a:p>
            <a:pPr lvl="1"/>
            <a:r>
              <a:rPr lang="en-US" dirty="0"/>
              <a:t>Commonly used throughout RL (e.g., Q-learning) </a:t>
            </a:r>
          </a:p>
          <a:p>
            <a:r>
              <a:rPr lang="en-US" dirty="0"/>
              <a:t>UCB</a:t>
            </a:r>
          </a:p>
          <a:p>
            <a:pPr lvl="1"/>
            <a:r>
              <a:rPr lang="en-US" dirty="0"/>
              <a:t>Similar ideas used for exploration bonuses in RL and planning (e.g., Monte Carlo tree search)</a:t>
            </a:r>
          </a:p>
          <a:p>
            <a:r>
              <a:rPr lang="en-US" dirty="0"/>
              <a:t>Gradient methods</a:t>
            </a:r>
          </a:p>
          <a:p>
            <a:pPr lvl="1"/>
            <a:r>
              <a:rPr lang="en-US" dirty="0"/>
              <a:t>Commonly used throughout RL (e.g., policy gradient methods)</a:t>
            </a:r>
          </a:p>
        </p:txBody>
      </p:sp>
    </p:spTree>
    <p:extLst>
      <p:ext uri="{BB962C8B-B14F-4D97-AF65-F5344CB8AC3E}">
        <p14:creationId xmlns:p14="http://schemas.microsoft.com/office/powerpoint/2010/main" val="243538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CFD1B-3130-6149-9D3A-AE2061FF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828800"/>
            <a:ext cx="2552400" cy="3809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 descr="20§display§\mbox{expected payout per pull} = 1.0 \times -0.01 + 0.09 \times 0.02 + 0.01 \times 10.00 = 0.09§svg§600§FALSE" title="TexMaths">
            <a:extLst>
              <a:ext uri="{FF2B5EF4-FFF2-40B4-BE49-F238E27FC236}">
                <a16:creationId xmlns:a16="http://schemas.microsoft.com/office/drawing/2014/main" id="{6F3F0979-BAE5-834D-86ED-84FA0B6C5D13}"/>
              </a:ext>
            </a:extLst>
          </p:cNvPr>
          <p:cNvGrpSpPr/>
          <p:nvPr/>
        </p:nvGrpSpPr>
        <p:grpSpPr>
          <a:xfrm>
            <a:off x="340920" y="6333669"/>
            <a:ext cx="9389160" cy="284761"/>
            <a:chOff x="340920" y="6217919"/>
            <a:chExt cx="9389160" cy="28476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E042B2-5902-3D4A-A2AB-8C7DAF97B1E1}"/>
                </a:ext>
              </a:extLst>
            </p:cNvPr>
            <p:cNvSpPr/>
            <p:nvPr/>
          </p:nvSpPr>
          <p:spPr>
            <a:xfrm>
              <a:off x="340920" y="6218640"/>
              <a:ext cx="9389160" cy="28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82" h="780">
                  <a:moveTo>
                    <a:pt x="13041" y="780"/>
                  </a:moveTo>
                  <a:lnTo>
                    <a:pt x="0" y="780"/>
                  </a:lnTo>
                  <a:lnTo>
                    <a:pt x="0" y="0"/>
                  </a:lnTo>
                  <a:lnTo>
                    <a:pt x="26082" y="0"/>
                  </a:lnTo>
                  <a:lnTo>
                    <a:pt x="26082" y="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EAF631C-043F-4C46-A4D0-D08B97E2B712}"/>
                </a:ext>
              </a:extLst>
            </p:cNvPr>
            <p:cNvSpPr/>
            <p:nvPr/>
          </p:nvSpPr>
          <p:spPr>
            <a:xfrm>
              <a:off x="34884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1EFE218-EBDC-2B40-A6AA-FC009C336BB9}"/>
                </a:ext>
              </a:extLst>
            </p:cNvPr>
            <p:cNvSpPr/>
            <p:nvPr/>
          </p:nvSpPr>
          <p:spPr>
            <a:xfrm>
              <a:off x="471240" y="6301440"/>
              <a:ext cx="14436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2" h="380">
                  <a:moveTo>
                    <a:pt x="219" y="174"/>
                  </a:moveTo>
                  <a:cubicBezTo>
                    <a:pt x="244" y="140"/>
                    <a:pt x="273" y="96"/>
                    <a:pt x="293" y="74"/>
                  </a:cubicBezTo>
                  <a:cubicBezTo>
                    <a:pt x="318" y="42"/>
                    <a:pt x="351" y="28"/>
                    <a:pt x="387" y="28"/>
                  </a:cubicBezTo>
                  <a:lnTo>
                    <a:pt x="387" y="0"/>
                  </a:lnTo>
                  <a:cubicBezTo>
                    <a:pt x="367" y="2"/>
                    <a:pt x="344" y="2"/>
                    <a:pt x="322" y="2"/>
                  </a:cubicBezTo>
                  <a:cubicBezTo>
                    <a:pt x="298" y="2"/>
                    <a:pt x="257" y="0"/>
                    <a:pt x="246" y="0"/>
                  </a:cubicBezTo>
                  <a:lnTo>
                    <a:pt x="246" y="28"/>
                  </a:lnTo>
                  <a:cubicBezTo>
                    <a:pt x="262" y="30"/>
                    <a:pt x="270" y="40"/>
                    <a:pt x="270" y="54"/>
                  </a:cubicBezTo>
                  <a:cubicBezTo>
                    <a:pt x="270" y="68"/>
                    <a:pt x="260" y="80"/>
                    <a:pt x="257" y="86"/>
                  </a:cubicBezTo>
                  <a:lnTo>
                    <a:pt x="208" y="154"/>
                  </a:lnTo>
                  <a:lnTo>
                    <a:pt x="145" y="66"/>
                  </a:lnTo>
                  <a:cubicBezTo>
                    <a:pt x="137" y="56"/>
                    <a:pt x="137" y="54"/>
                    <a:pt x="137" y="50"/>
                  </a:cubicBezTo>
                  <a:cubicBezTo>
                    <a:pt x="137" y="36"/>
                    <a:pt x="150" y="28"/>
                    <a:pt x="166" y="28"/>
                  </a:cubicBezTo>
                  <a:lnTo>
                    <a:pt x="166" y="0"/>
                  </a:lnTo>
                  <a:cubicBezTo>
                    <a:pt x="145" y="0"/>
                    <a:pt x="92" y="2"/>
                    <a:pt x="80" y="2"/>
                  </a:cubicBezTo>
                  <a:cubicBezTo>
                    <a:pt x="63" y="2"/>
                    <a:pt x="25" y="2"/>
                    <a:pt x="4" y="0"/>
                  </a:cubicBezTo>
                  <a:lnTo>
                    <a:pt x="4" y="28"/>
                  </a:lnTo>
                  <a:cubicBezTo>
                    <a:pt x="60" y="28"/>
                    <a:pt x="61" y="28"/>
                    <a:pt x="98" y="82"/>
                  </a:cubicBezTo>
                  <a:lnTo>
                    <a:pt x="177" y="196"/>
                  </a:lnTo>
                  <a:lnTo>
                    <a:pt x="101" y="300"/>
                  </a:lnTo>
                  <a:cubicBezTo>
                    <a:pt x="63" y="352"/>
                    <a:pt x="16" y="354"/>
                    <a:pt x="0" y="354"/>
                  </a:cubicBezTo>
                  <a:lnTo>
                    <a:pt x="0" y="380"/>
                  </a:lnTo>
                  <a:cubicBezTo>
                    <a:pt x="20" y="378"/>
                    <a:pt x="45" y="378"/>
                    <a:pt x="67" y="378"/>
                  </a:cubicBezTo>
                  <a:cubicBezTo>
                    <a:pt x="89" y="378"/>
                    <a:pt x="123" y="380"/>
                    <a:pt x="143" y="380"/>
                  </a:cubicBezTo>
                  <a:lnTo>
                    <a:pt x="143" y="354"/>
                  </a:lnTo>
                  <a:cubicBezTo>
                    <a:pt x="125" y="350"/>
                    <a:pt x="119" y="340"/>
                    <a:pt x="119" y="326"/>
                  </a:cubicBezTo>
                  <a:cubicBezTo>
                    <a:pt x="119" y="306"/>
                    <a:pt x="143" y="278"/>
                    <a:pt x="190" y="214"/>
                  </a:cubicBezTo>
                  <a:lnTo>
                    <a:pt x="251" y="302"/>
                  </a:lnTo>
                  <a:cubicBezTo>
                    <a:pt x="259" y="312"/>
                    <a:pt x="268" y="326"/>
                    <a:pt x="268" y="332"/>
                  </a:cubicBezTo>
                  <a:cubicBezTo>
                    <a:pt x="268" y="340"/>
                    <a:pt x="260" y="352"/>
                    <a:pt x="239" y="354"/>
                  </a:cubicBezTo>
                  <a:lnTo>
                    <a:pt x="239" y="380"/>
                  </a:lnTo>
                  <a:cubicBezTo>
                    <a:pt x="264" y="380"/>
                    <a:pt x="307" y="378"/>
                    <a:pt x="326" y="378"/>
                  </a:cubicBezTo>
                  <a:cubicBezTo>
                    <a:pt x="347" y="378"/>
                    <a:pt x="378" y="378"/>
                    <a:pt x="402" y="380"/>
                  </a:cubicBezTo>
                  <a:lnTo>
                    <a:pt x="402" y="354"/>
                  </a:lnTo>
                  <a:cubicBezTo>
                    <a:pt x="360" y="354"/>
                    <a:pt x="345" y="352"/>
                    <a:pt x="326" y="3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A091223-EA4C-F547-B030-ED7E50AFEFAF}"/>
                </a:ext>
              </a:extLst>
            </p:cNvPr>
            <p:cNvSpPr/>
            <p:nvPr/>
          </p:nvSpPr>
          <p:spPr>
            <a:xfrm>
              <a:off x="62604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9ED199D-DE5D-204C-B467-CD345A5A49D4}"/>
                </a:ext>
              </a:extLst>
            </p:cNvPr>
            <p:cNvSpPr/>
            <p:nvPr/>
          </p:nvSpPr>
          <p:spPr>
            <a:xfrm>
              <a:off x="79200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532DEB-35C2-2A47-A6B0-E5DFA8F68C98}"/>
                </a:ext>
              </a:extLst>
            </p:cNvPr>
            <p:cNvSpPr/>
            <p:nvPr/>
          </p:nvSpPr>
          <p:spPr>
            <a:xfrm>
              <a:off x="920520" y="6295679"/>
              <a:ext cx="1090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" h="406">
                  <a:moveTo>
                    <a:pt x="67" y="204"/>
                  </a:moveTo>
                  <a:cubicBezTo>
                    <a:pt x="67" y="60"/>
                    <a:pt x="132" y="22"/>
                    <a:pt x="174" y="22"/>
                  </a:cubicBezTo>
                  <a:cubicBezTo>
                    <a:pt x="181" y="22"/>
                    <a:pt x="232" y="22"/>
                    <a:pt x="260" y="54"/>
                  </a:cubicBezTo>
                  <a:cubicBezTo>
                    <a:pt x="228" y="58"/>
                    <a:pt x="222" y="84"/>
                    <a:pt x="222" y="96"/>
                  </a:cubicBezTo>
                  <a:cubicBezTo>
                    <a:pt x="222" y="118"/>
                    <a:pt x="237" y="136"/>
                    <a:pt x="259" y="136"/>
                  </a:cubicBezTo>
                  <a:cubicBezTo>
                    <a:pt x="280" y="136"/>
                    <a:pt x="297" y="120"/>
                    <a:pt x="297" y="94"/>
                  </a:cubicBezTo>
                  <a:cubicBezTo>
                    <a:pt x="297" y="34"/>
                    <a:pt x="235" y="0"/>
                    <a:pt x="174" y="0"/>
                  </a:cubicBezTo>
                  <a:cubicBezTo>
                    <a:pt x="74" y="0"/>
                    <a:pt x="0" y="96"/>
                    <a:pt x="0" y="204"/>
                  </a:cubicBezTo>
                  <a:cubicBezTo>
                    <a:pt x="0" y="318"/>
                    <a:pt x="80" y="406"/>
                    <a:pt x="172" y="406"/>
                  </a:cubicBezTo>
                  <a:cubicBezTo>
                    <a:pt x="279" y="406"/>
                    <a:pt x="304" y="300"/>
                    <a:pt x="304" y="290"/>
                  </a:cubicBezTo>
                  <a:cubicBezTo>
                    <a:pt x="304" y="282"/>
                    <a:pt x="297" y="282"/>
                    <a:pt x="295" y="282"/>
                  </a:cubicBezTo>
                  <a:cubicBezTo>
                    <a:pt x="288" y="282"/>
                    <a:pt x="286" y="286"/>
                    <a:pt x="284" y="290"/>
                  </a:cubicBezTo>
                  <a:cubicBezTo>
                    <a:pt x="260" y="372"/>
                    <a:pt x="208" y="384"/>
                    <a:pt x="179" y="384"/>
                  </a:cubicBezTo>
                  <a:cubicBezTo>
                    <a:pt x="137" y="384"/>
                    <a:pt x="67" y="346"/>
                    <a:pt x="67" y="2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1FE3D9-764B-1E46-AD0A-9E7E850B56A4}"/>
                </a:ext>
              </a:extLst>
            </p:cNvPr>
            <p:cNvSpPr/>
            <p:nvPr/>
          </p:nvSpPr>
          <p:spPr>
            <a:xfrm>
              <a:off x="1042919" y="6243120"/>
              <a:ext cx="89640" cy="19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52">
                  <a:moveTo>
                    <a:pt x="123" y="190"/>
                  </a:moveTo>
                  <a:lnTo>
                    <a:pt x="237" y="190"/>
                  </a:lnTo>
                  <a:lnTo>
                    <a:pt x="237" y="162"/>
                  </a:lnTo>
                  <a:lnTo>
                    <a:pt x="123" y="162"/>
                  </a:lnTo>
                  <a:lnTo>
                    <a:pt x="123" y="0"/>
                  </a:lnTo>
                  <a:lnTo>
                    <a:pt x="103" y="0"/>
                  </a:lnTo>
                  <a:cubicBezTo>
                    <a:pt x="103" y="72"/>
                    <a:pt x="78" y="166"/>
                    <a:pt x="0" y="170"/>
                  </a:cubicBezTo>
                  <a:lnTo>
                    <a:pt x="0" y="190"/>
                  </a:lnTo>
                  <a:lnTo>
                    <a:pt x="69" y="190"/>
                  </a:lnTo>
                  <a:lnTo>
                    <a:pt x="69" y="432"/>
                  </a:lnTo>
                  <a:cubicBezTo>
                    <a:pt x="69" y="542"/>
                    <a:pt x="143" y="552"/>
                    <a:pt x="172" y="552"/>
                  </a:cubicBezTo>
                  <a:cubicBezTo>
                    <a:pt x="228" y="552"/>
                    <a:pt x="250" y="490"/>
                    <a:pt x="250" y="432"/>
                  </a:cubicBezTo>
                  <a:lnTo>
                    <a:pt x="250" y="382"/>
                  </a:lnTo>
                  <a:lnTo>
                    <a:pt x="230" y="382"/>
                  </a:lnTo>
                  <a:lnTo>
                    <a:pt x="230" y="432"/>
                  </a:lnTo>
                  <a:cubicBezTo>
                    <a:pt x="230" y="496"/>
                    <a:pt x="206" y="530"/>
                    <a:pt x="177" y="530"/>
                  </a:cubicBezTo>
                  <a:cubicBezTo>
                    <a:pt x="123" y="530"/>
                    <a:pt x="123" y="450"/>
                    <a:pt x="123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B1724A1-AA28-9E4F-B2D1-0B638D32C20F}"/>
                </a:ext>
              </a:extLst>
            </p:cNvPr>
            <p:cNvSpPr/>
            <p:nvPr/>
          </p:nvSpPr>
          <p:spPr>
            <a:xfrm>
              <a:off x="115632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D6EC18-259C-564C-9955-CE949EC11799}"/>
                </a:ext>
              </a:extLst>
            </p:cNvPr>
            <p:cNvSpPr/>
            <p:nvPr/>
          </p:nvSpPr>
          <p:spPr>
            <a:xfrm>
              <a:off x="1285200" y="6217919"/>
              <a:ext cx="14148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622">
                  <a:moveTo>
                    <a:pt x="277" y="564"/>
                  </a:moveTo>
                  <a:lnTo>
                    <a:pt x="277" y="622"/>
                  </a:lnTo>
                  <a:lnTo>
                    <a:pt x="394" y="612"/>
                  </a:lnTo>
                  <a:lnTo>
                    <a:pt x="394" y="584"/>
                  </a:lnTo>
                  <a:cubicBezTo>
                    <a:pt x="338" y="584"/>
                    <a:pt x="331" y="578"/>
                    <a:pt x="331" y="536"/>
                  </a:cubicBezTo>
                  <a:lnTo>
                    <a:pt x="331" y="0"/>
                  </a:lnTo>
                  <a:lnTo>
                    <a:pt x="217" y="10"/>
                  </a:lnTo>
                  <a:lnTo>
                    <a:pt x="217" y="38"/>
                  </a:lnTo>
                  <a:cubicBezTo>
                    <a:pt x="271" y="38"/>
                    <a:pt x="279" y="44"/>
                    <a:pt x="279" y="86"/>
                  </a:cubicBezTo>
                  <a:lnTo>
                    <a:pt x="279" y="276"/>
                  </a:lnTo>
                  <a:cubicBezTo>
                    <a:pt x="255" y="246"/>
                    <a:pt x="221" y="222"/>
                    <a:pt x="177" y="222"/>
                  </a:cubicBezTo>
                  <a:cubicBezTo>
                    <a:pt x="83" y="222"/>
                    <a:pt x="0" y="308"/>
                    <a:pt x="0" y="422"/>
                  </a:cubicBezTo>
                  <a:cubicBezTo>
                    <a:pt x="0" y="534"/>
                    <a:pt x="78" y="622"/>
                    <a:pt x="170" y="622"/>
                  </a:cubicBezTo>
                  <a:cubicBezTo>
                    <a:pt x="221" y="622"/>
                    <a:pt x="257" y="592"/>
                    <a:pt x="277" y="564"/>
                  </a:cubicBezTo>
                  <a:close/>
                  <a:moveTo>
                    <a:pt x="277" y="328"/>
                  </a:moveTo>
                  <a:lnTo>
                    <a:pt x="277" y="508"/>
                  </a:lnTo>
                  <a:cubicBezTo>
                    <a:pt x="277" y="524"/>
                    <a:pt x="277" y="526"/>
                    <a:pt x="268" y="540"/>
                  </a:cubicBezTo>
                  <a:cubicBezTo>
                    <a:pt x="244" y="582"/>
                    <a:pt x="208" y="602"/>
                    <a:pt x="174" y="602"/>
                  </a:cubicBezTo>
                  <a:cubicBezTo>
                    <a:pt x="137" y="602"/>
                    <a:pt x="109" y="580"/>
                    <a:pt x="89" y="546"/>
                  </a:cubicBezTo>
                  <a:cubicBezTo>
                    <a:pt x="69" y="510"/>
                    <a:pt x="67" y="460"/>
                    <a:pt x="67" y="424"/>
                  </a:cubicBezTo>
                  <a:cubicBezTo>
                    <a:pt x="67" y="390"/>
                    <a:pt x="67" y="338"/>
                    <a:pt x="90" y="298"/>
                  </a:cubicBezTo>
                  <a:cubicBezTo>
                    <a:pt x="109" y="270"/>
                    <a:pt x="137" y="242"/>
                    <a:pt x="181" y="242"/>
                  </a:cubicBezTo>
                  <a:cubicBezTo>
                    <a:pt x="210" y="242"/>
                    <a:pt x="242" y="254"/>
                    <a:pt x="268" y="294"/>
                  </a:cubicBezTo>
                  <a:cubicBezTo>
                    <a:pt x="277" y="310"/>
                    <a:pt x="277" y="312"/>
                    <a:pt x="277" y="3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4F7871-BC60-B944-8AF9-3ACBE6B267EE}"/>
                </a:ext>
              </a:extLst>
            </p:cNvPr>
            <p:cNvSpPr/>
            <p:nvPr/>
          </p:nvSpPr>
          <p:spPr>
            <a:xfrm>
              <a:off x="153720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9124399-F4AE-0A47-A468-BACAF5609243}"/>
                </a:ext>
              </a:extLst>
            </p:cNvPr>
            <p:cNvSpPr/>
            <p:nvPr/>
          </p:nvSpPr>
          <p:spPr>
            <a:xfrm>
              <a:off x="1699200" y="6295679"/>
              <a:ext cx="12924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06">
                  <a:moveTo>
                    <a:pt x="233" y="328"/>
                  </a:moveTo>
                  <a:cubicBezTo>
                    <a:pt x="235" y="364"/>
                    <a:pt x="257" y="400"/>
                    <a:pt x="295" y="400"/>
                  </a:cubicBezTo>
                  <a:cubicBezTo>
                    <a:pt x="311" y="400"/>
                    <a:pt x="360" y="388"/>
                    <a:pt x="360" y="316"/>
                  </a:cubicBezTo>
                  <a:lnTo>
                    <a:pt x="360" y="268"/>
                  </a:lnTo>
                  <a:lnTo>
                    <a:pt x="340" y="268"/>
                  </a:lnTo>
                  <a:lnTo>
                    <a:pt x="340" y="316"/>
                  </a:lnTo>
                  <a:cubicBezTo>
                    <a:pt x="340" y="368"/>
                    <a:pt x="320" y="374"/>
                    <a:pt x="311" y="374"/>
                  </a:cubicBezTo>
                  <a:cubicBezTo>
                    <a:pt x="286" y="374"/>
                    <a:pt x="282" y="334"/>
                    <a:pt x="282" y="330"/>
                  </a:cubicBezTo>
                  <a:lnTo>
                    <a:pt x="282" y="152"/>
                  </a:lnTo>
                  <a:cubicBezTo>
                    <a:pt x="282" y="116"/>
                    <a:pt x="282" y="82"/>
                    <a:pt x="253" y="48"/>
                  </a:cubicBezTo>
                  <a:cubicBezTo>
                    <a:pt x="222" y="14"/>
                    <a:pt x="183" y="0"/>
                    <a:pt x="145" y="0"/>
                  </a:cubicBezTo>
                  <a:cubicBezTo>
                    <a:pt x="78" y="0"/>
                    <a:pt x="24" y="42"/>
                    <a:pt x="24" y="100"/>
                  </a:cubicBezTo>
                  <a:cubicBezTo>
                    <a:pt x="24" y="126"/>
                    <a:pt x="40" y="142"/>
                    <a:pt x="60" y="142"/>
                  </a:cubicBezTo>
                  <a:cubicBezTo>
                    <a:pt x="83" y="142"/>
                    <a:pt x="96" y="124"/>
                    <a:pt x="96" y="100"/>
                  </a:cubicBezTo>
                  <a:cubicBezTo>
                    <a:pt x="96" y="90"/>
                    <a:pt x="92" y="60"/>
                    <a:pt x="56" y="60"/>
                  </a:cubicBezTo>
                  <a:cubicBezTo>
                    <a:pt x="78" y="30"/>
                    <a:pt x="116" y="20"/>
                    <a:pt x="143" y="20"/>
                  </a:cubicBezTo>
                  <a:cubicBezTo>
                    <a:pt x="181" y="20"/>
                    <a:pt x="226" y="54"/>
                    <a:pt x="226" y="132"/>
                  </a:cubicBezTo>
                  <a:lnTo>
                    <a:pt x="226" y="166"/>
                  </a:lnTo>
                  <a:cubicBezTo>
                    <a:pt x="186" y="168"/>
                    <a:pt x="130" y="170"/>
                    <a:pt x="80" y="196"/>
                  </a:cubicBezTo>
                  <a:cubicBezTo>
                    <a:pt x="20" y="226"/>
                    <a:pt x="0" y="272"/>
                    <a:pt x="0" y="312"/>
                  </a:cubicBezTo>
                  <a:cubicBezTo>
                    <a:pt x="0" y="384"/>
                    <a:pt x="78" y="406"/>
                    <a:pt x="128" y="406"/>
                  </a:cubicBezTo>
                  <a:cubicBezTo>
                    <a:pt x="181" y="406"/>
                    <a:pt x="217" y="370"/>
                    <a:pt x="233" y="328"/>
                  </a:cubicBezTo>
                  <a:close/>
                  <a:moveTo>
                    <a:pt x="226" y="184"/>
                  </a:moveTo>
                  <a:lnTo>
                    <a:pt x="226" y="272"/>
                  </a:lnTo>
                  <a:cubicBezTo>
                    <a:pt x="226" y="356"/>
                    <a:pt x="170" y="386"/>
                    <a:pt x="134" y="386"/>
                  </a:cubicBezTo>
                  <a:cubicBezTo>
                    <a:pt x="94" y="386"/>
                    <a:pt x="61" y="354"/>
                    <a:pt x="61" y="310"/>
                  </a:cubicBezTo>
                  <a:cubicBezTo>
                    <a:pt x="61" y="262"/>
                    <a:pt x="96" y="188"/>
                    <a:pt x="226" y="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8B9FC3-0623-354A-AE13-9487AB0604DF}"/>
                </a:ext>
              </a:extLst>
            </p:cNvPr>
            <p:cNvSpPr/>
            <p:nvPr/>
          </p:nvSpPr>
          <p:spPr>
            <a:xfrm>
              <a:off x="1827000" y="6301440"/>
              <a:ext cx="140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560">
                  <a:moveTo>
                    <a:pt x="317" y="84"/>
                  </a:moveTo>
                  <a:cubicBezTo>
                    <a:pt x="336" y="28"/>
                    <a:pt x="378" y="28"/>
                    <a:pt x="391" y="28"/>
                  </a:cubicBezTo>
                  <a:lnTo>
                    <a:pt x="391" y="0"/>
                  </a:lnTo>
                  <a:cubicBezTo>
                    <a:pt x="373" y="2"/>
                    <a:pt x="349" y="2"/>
                    <a:pt x="331" y="2"/>
                  </a:cubicBezTo>
                  <a:cubicBezTo>
                    <a:pt x="317" y="2"/>
                    <a:pt x="279" y="0"/>
                    <a:pt x="260" y="0"/>
                  </a:cubicBezTo>
                  <a:lnTo>
                    <a:pt x="260" y="28"/>
                  </a:lnTo>
                  <a:cubicBezTo>
                    <a:pt x="286" y="28"/>
                    <a:pt x="298" y="44"/>
                    <a:pt x="298" y="66"/>
                  </a:cubicBezTo>
                  <a:cubicBezTo>
                    <a:pt x="298" y="74"/>
                    <a:pt x="298" y="76"/>
                    <a:pt x="293" y="86"/>
                  </a:cubicBezTo>
                  <a:lnTo>
                    <a:pt x="213" y="304"/>
                  </a:lnTo>
                  <a:lnTo>
                    <a:pt x="125" y="66"/>
                  </a:lnTo>
                  <a:cubicBezTo>
                    <a:pt x="121" y="58"/>
                    <a:pt x="119" y="54"/>
                    <a:pt x="119" y="50"/>
                  </a:cubicBezTo>
                  <a:cubicBezTo>
                    <a:pt x="119" y="28"/>
                    <a:pt x="150" y="28"/>
                    <a:pt x="165" y="28"/>
                  </a:cubicBezTo>
                  <a:lnTo>
                    <a:pt x="165" y="0"/>
                  </a:lnTo>
                  <a:cubicBezTo>
                    <a:pt x="143" y="0"/>
                    <a:pt x="90" y="2"/>
                    <a:pt x="78" y="2"/>
                  </a:cubicBezTo>
                  <a:cubicBezTo>
                    <a:pt x="56" y="2"/>
                    <a:pt x="24" y="2"/>
                    <a:pt x="0" y="0"/>
                  </a:cubicBezTo>
                  <a:lnTo>
                    <a:pt x="0" y="28"/>
                  </a:lnTo>
                  <a:cubicBezTo>
                    <a:pt x="38" y="28"/>
                    <a:pt x="54" y="28"/>
                    <a:pt x="65" y="58"/>
                  </a:cubicBezTo>
                  <a:lnTo>
                    <a:pt x="184" y="380"/>
                  </a:lnTo>
                  <a:cubicBezTo>
                    <a:pt x="181" y="392"/>
                    <a:pt x="170" y="420"/>
                    <a:pt x="165" y="432"/>
                  </a:cubicBezTo>
                  <a:cubicBezTo>
                    <a:pt x="147" y="480"/>
                    <a:pt x="125" y="542"/>
                    <a:pt x="74" y="542"/>
                  </a:cubicBezTo>
                  <a:cubicBezTo>
                    <a:pt x="69" y="542"/>
                    <a:pt x="51" y="542"/>
                    <a:pt x="36" y="526"/>
                  </a:cubicBezTo>
                  <a:cubicBezTo>
                    <a:pt x="61" y="522"/>
                    <a:pt x="67" y="502"/>
                    <a:pt x="67" y="488"/>
                  </a:cubicBezTo>
                  <a:cubicBezTo>
                    <a:pt x="67" y="466"/>
                    <a:pt x="52" y="452"/>
                    <a:pt x="34" y="452"/>
                  </a:cubicBezTo>
                  <a:cubicBezTo>
                    <a:pt x="18" y="452"/>
                    <a:pt x="0" y="462"/>
                    <a:pt x="0" y="490"/>
                  </a:cubicBezTo>
                  <a:cubicBezTo>
                    <a:pt x="0" y="530"/>
                    <a:pt x="34" y="560"/>
                    <a:pt x="74" y="560"/>
                  </a:cubicBezTo>
                  <a:cubicBezTo>
                    <a:pt x="123" y="560"/>
                    <a:pt x="157" y="510"/>
                    <a:pt x="175" y="4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23AB59A-EC31-B740-996E-2AB88E3912CD}"/>
                </a:ext>
              </a:extLst>
            </p:cNvPr>
            <p:cNvSpPr/>
            <p:nvPr/>
          </p:nvSpPr>
          <p:spPr>
            <a:xfrm>
              <a:off x="1972080" y="6295679"/>
              <a:ext cx="12744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406">
                  <a:moveTo>
                    <a:pt x="355" y="206"/>
                  </a:moveTo>
                  <a:cubicBezTo>
                    <a:pt x="355" y="94"/>
                    <a:pt x="273" y="0"/>
                    <a:pt x="177" y="0"/>
                  </a:cubicBezTo>
                  <a:cubicBezTo>
                    <a:pt x="78" y="0"/>
                    <a:pt x="0" y="96"/>
                    <a:pt x="0" y="206"/>
                  </a:cubicBezTo>
                  <a:cubicBezTo>
                    <a:pt x="0" y="320"/>
                    <a:pt x="83" y="406"/>
                    <a:pt x="177" y="406"/>
                  </a:cubicBezTo>
                  <a:cubicBezTo>
                    <a:pt x="273" y="406"/>
                    <a:pt x="355" y="318"/>
                    <a:pt x="355" y="206"/>
                  </a:cubicBezTo>
                  <a:close/>
                  <a:moveTo>
                    <a:pt x="177" y="384"/>
                  </a:moveTo>
                  <a:cubicBezTo>
                    <a:pt x="143" y="384"/>
                    <a:pt x="109" y="364"/>
                    <a:pt x="87" y="324"/>
                  </a:cubicBezTo>
                  <a:cubicBezTo>
                    <a:pt x="67" y="286"/>
                    <a:pt x="67" y="232"/>
                    <a:pt x="67" y="200"/>
                  </a:cubicBezTo>
                  <a:cubicBezTo>
                    <a:pt x="67" y="166"/>
                    <a:pt x="67" y="118"/>
                    <a:pt x="85" y="78"/>
                  </a:cubicBezTo>
                  <a:cubicBezTo>
                    <a:pt x="107" y="38"/>
                    <a:pt x="145" y="20"/>
                    <a:pt x="177" y="20"/>
                  </a:cubicBezTo>
                  <a:cubicBezTo>
                    <a:pt x="212" y="20"/>
                    <a:pt x="246" y="38"/>
                    <a:pt x="266" y="76"/>
                  </a:cubicBezTo>
                  <a:cubicBezTo>
                    <a:pt x="288" y="114"/>
                    <a:pt x="288" y="166"/>
                    <a:pt x="288" y="200"/>
                  </a:cubicBezTo>
                  <a:cubicBezTo>
                    <a:pt x="288" y="232"/>
                    <a:pt x="288" y="280"/>
                    <a:pt x="270" y="318"/>
                  </a:cubicBezTo>
                  <a:cubicBezTo>
                    <a:pt x="253" y="358"/>
                    <a:pt x="217" y="384"/>
                    <a:pt x="177" y="3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7FE38-DBD0-1D43-A91E-26F6B61C4EC2}"/>
                </a:ext>
              </a:extLst>
            </p:cNvPr>
            <p:cNvSpPr/>
            <p:nvPr/>
          </p:nvSpPr>
          <p:spPr>
            <a:xfrm>
              <a:off x="2116080" y="6297840"/>
              <a:ext cx="144360" cy="14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2" h="400">
                  <a:moveTo>
                    <a:pt x="286" y="320"/>
                  </a:moveTo>
                  <a:lnTo>
                    <a:pt x="286" y="400"/>
                  </a:lnTo>
                  <a:lnTo>
                    <a:pt x="402" y="390"/>
                  </a:lnTo>
                  <a:lnTo>
                    <a:pt x="402" y="362"/>
                  </a:lnTo>
                  <a:cubicBezTo>
                    <a:pt x="345" y="362"/>
                    <a:pt x="340" y="356"/>
                    <a:pt x="340" y="314"/>
                  </a:cubicBezTo>
                  <a:lnTo>
                    <a:pt x="340" y="0"/>
                  </a:lnTo>
                  <a:lnTo>
                    <a:pt x="222" y="10"/>
                  </a:lnTo>
                  <a:lnTo>
                    <a:pt x="222" y="38"/>
                  </a:lnTo>
                  <a:cubicBezTo>
                    <a:pt x="279" y="38"/>
                    <a:pt x="284" y="44"/>
                    <a:pt x="284" y="86"/>
                  </a:cubicBezTo>
                  <a:lnTo>
                    <a:pt x="284" y="244"/>
                  </a:lnTo>
                  <a:cubicBezTo>
                    <a:pt x="284" y="320"/>
                    <a:pt x="246" y="380"/>
                    <a:pt x="188" y="380"/>
                  </a:cubicBezTo>
                  <a:cubicBezTo>
                    <a:pt x="121" y="380"/>
                    <a:pt x="118" y="340"/>
                    <a:pt x="118" y="294"/>
                  </a:cubicBezTo>
                  <a:lnTo>
                    <a:pt x="118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61" y="38"/>
                    <a:pt x="61" y="40"/>
                    <a:pt x="61" y="118"/>
                  </a:cubicBezTo>
                  <a:lnTo>
                    <a:pt x="61" y="250"/>
                  </a:lnTo>
                  <a:cubicBezTo>
                    <a:pt x="61" y="320"/>
                    <a:pt x="61" y="400"/>
                    <a:pt x="184" y="400"/>
                  </a:cubicBezTo>
                  <a:cubicBezTo>
                    <a:pt x="228" y="400"/>
                    <a:pt x="264" y="376"/>
                    <a:pt x="286" y="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9D3A5BA-4789-A141-8764-6D7738D6876B}"/>
                </a:ext>
              </a:extLst>
            </p:cNvPr>
            <p:cNvSpPr/>
            <p:nvPr/>
          </p:nvSpPr>
          <p:spPr>
            <a:xfrm>
              <a:off x="2270160" y="6243120"/>
              <a:ext cx="89640" cy="19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52">
                  <a:moveTo>
                    <a:pt x="123" y="190"/>
                  </a:moveTo>
                  <a:lnTo>
                    <a:pt x="237" y="190"/>
                  </a:lnTo>
                  <a:lnTo>
                    <a:pt x="237" y="162"/>
                  </a:lnTo>
                  <a:lnTo>
                    <a:pt x="123" y="162"/>
                  </a:lnTo>
                  <a:lnTo>
                    <a:pt x="123" y="0"/>
                  </a:lnTo>
                  <a:lnTo>
                    <a:pt x="103" y="0"/>
                  </a:lnTo>
                  <a:cubicBezTo>
                    <a:pt x="103" y="72"/>
                    <a:pt x="78" y="166"/>
                    <a:pt x="0" y="170"/>
                  </a:cubicBezTo>
                  <a:lnTo>
                    <a:pt x="0" y="190"/>
                  </a:lnTo>
                  <a:lnTo>
                    <a:pt x="69" y="190"/>
                  </a:lnTo>
                  <a:lnTo>
                    <a:pt x="69" y="432"/>
                  </a:lnTo>
                  <a:cubicBezTo>
                    <a:pt x="69" y="542"/>
                    <a:pt x="143" y="552"/>
                    <a:pt x="172" y="552"/>
                  </a:cubicBezTo>
                  <a:cubicBezTo>
                    <a:pt x="228" y="552"/>
                    <a:pt x="250" y="490"/>
                    <a:pt x="250" y="432"/>
                  </a:cubicBezTo>
                  <a:lnTo>
                    <a:pt x="250" y="382"/>
                  </a:lnTo>
                  <a:lnTo>
                    <a:pt x="230" y="382"/>
                  </a:lnTo>
                  <a:lnTo>
                    <a:pt x="230" y="432"/>
                  </a:lnTo>
                  <a:cubicBezTo>
                    <a:pt x="230" y="496"/>
                    <a:pt x="206" y="530"/>
                    <a:pt x="177" y="530"/>
                  </a:cubicBezTo>
                  <a:cubicBezTo>
                    <a:pt x="123" y="530"/>
                    <a:pt x="123" y="450"/>
                    <a:pt x="123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FBE333-97FE-144F-A99A-5E6E099AF909}"/>
                </a:ext>
              </a:extLst>
            </p:cNvPr>
            <p:cNvSpPr/>
            <p:nvPr/>
          </p:nvSpPr>
          <p:spPr>
            <a:xfrm>
              <a:off x="247932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5FEEB6-75BE-6D43-8250-2352590FED8E}"/>
                </a:ext>
              </a:extLst>
            </p:cNvPr>
            <p:cNvSpPr/>
            <p:nvPr/>
          </p:nvSpPr>
          <p:spPr>
            <a:xfrm>
              <a:off x="264528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1EB8792-6D97-BF4A-ACB2-20AB51C2EA43}"/>
                </a:ext>
              </a:extLst>
            </p:cNvPr>
            <p:cNvSpPr/>
            <p:nvPr/>
          </p:nvSpPr>
          <p:spPr>
            <a:xfrm>
              <a:off x="2772360" y="6297840"/>
              <a:ext cx="968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90">
                  <a:moveTo>
                    <a:pt x="110" y="98"/>
                  </a:moveTo>
                  <a:lnTo>
                    <a:pt x="110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3" y="44"/>
                    <a:pt x="63" y="86"/>
                  </a:cubicBezTo>
                  <a:lnTo>
                    <a:pt x="63" y="324"/>
                  </a:lnTo>
                  <a:cubicBezTo>
                    <a:pt x="63" y="362"/>
                    <a:pt x="54" y="362"/>
                    <a:pt x="0" y="362"/>
                  </a:cubicBezTo>
                  <a:lnTo>
                    <a:pt x="0" y="390"/>
                  </a:lnTo>
                  <a:cubicBezTo>
                    <a:pt x="31" y="390"/>
                    <a:pt x="69" y="388"/>
                    <a:pt x="90" y="388"/>
                  </a:cubicBezTo>
                  <a:cubicBezTo>
                    <a:pt x="123" y="388"/>
                    <a:pt x="161" y="388"/>
                    <a:pt x="194" y="390"/>
                  </a:cubicBezTo>
                  <a:lnTo>
                    <a:pt x="194" y="362"/>
                  </a:lnTo>
                  <a:lnTo>
                    <a:pt x="175" y="362"/>
                  </a:lnTo>
                  <a:cubicBezTo>
                    <a:pt x="118" y="362"/>
                    <a:pt x="116" y="354"/>
                    <a:pt x="116" y="322"/>
                  </a:cubicBezTo>
                  <a:lnTo>
                    <a:pt x="116" y="186"/>
                  </a:lnTo>
                  <a:cubicBezTo>
                    <a:pt x="116" y="98"/>
                    <a:pt x="148" y="20"/>
                    <a:pt x="210" y="20"/>
                  </a:cubicBezTo>
                  <a:cubicBezTo>
                    <a:pt x="215" y="20"/>
                    <a:pt x="217" y="20"/>
                    <a:pt x="219" y="20"/>
                  </a:cubicBezTo>
                  <a:cubicBezTo>
                    <a:pt x="215" y="22"/>
                    <a:pt x="201" y="32"/>
                    <a:pt x="201" y="54"/>
                  </a:cubicBezTo>
                  <a:cubicBezTo>
                    <a:pt x="201" y="80"/>
                    <a:pt x="217" y="92"/>
                    <a:pt x="235" y="92"/>
                  </a:cubicBezTo>
                  <a:cubicBezTo>
                    <a:pt x="250" y="92"/>
                    <a:pt x="270" y="82"/>
                    <a:pt x="270" y="54"/>
                  </a:cubicBezTo>
                  <a:cubicBezTo>
                    <a:pt x="270" y="26"/>
                    <a:pt x="244" y="0"/>
                    <a:pt x="210" y="0"/>
                  </a:cubicBezTo>
                  <a:cubicBezTo>
                    <a:pt x="152" y="0"/>
                    <a:pt x="123" y="60"/>
                    <a:pt x="110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498305D-48DE-1D45-A19C-70530CFA139C}"/>
                </a:ext>
              </a:extLst>
            </p:cNvPr>
            <p:cNvSpPr/>
            <p:nvPr/>
          </p:nvSpPr>
          <p:spPr>
            <a:xfrm>
              <a:off x="297936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592EA6B-6AF3-494C-874E-AF354B16F10E}"/>
                </a:ext>
              </a:extLst>
            </p:cNvPr>
            <p:cNvSpPr/>
            <p:nvPr/>
          </p:nvSpPr>
          <p:spPr>
            <a:xfrm>
              <a:off x="3138840" y="6297840"/>
              <a:ext cx="144360" cy="14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2" h="400">
                  <a:moveTo>
                    <a:pt x="286" y="320"/>
                  </a:moveTo>
                  <a:lnTo>
                    <a:pt x="286" y="400"/>
                  </a:lnTo>
                  <a:lnTo>
                    <a:pt x="402" y="390"/>
                  </a:lnTo>
                  <a:lnTo>
                    <a:pt x="402" y="362"/>
                  </a:lnTo>
                  <a:cubicBezTo>
                    <a:pt x="345" y="362"/>
                    <a:pt x="340" y="356"/>
                    <a:pt x="340" y="314"/>
                  </a:cubicBezTo>
                  <a:lnTo>
                    <a:pt x="340" y="0"/>
                  </a:lnTo>
                  <a:lnTo>
                    <a:pt x="222" y="10"/>
                  </a:lnTo>
                  <a:lnTo>
                    <a:pt x="222" y="38"/>
                  </a:lnTo>
                  <a:cubicBezTo>
                    <a:pt x="279" y="38"/>
                    <a:pt x="284" y="44"/>
                    <a:pt x="284" y="86"/>
                  </a:cubicBezTo>
                  <a:lnTo>
                    <a:pt x="284" y="244"/>
                  </a:lnTo>
                  <a:cubicBezTo>
                    <a:pt x="284" y="320"/>
                    <a:pt x="246" y="380"/>
                    <a:pt x="188" y="380"/>
                  </a:cubicBezTo>
                  <a:cubicBezTo>
                    <a:pt x="121" y="380"/>
                    <a:pt x="118" y="340"/>
                    <a:pt x="118" y="294"/>
                  </a:cubicBezTo>
                  <a:lnTo>
                    <a:pt x="118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61" y="38"/>
                    <a:pt x="61" y="40"/>
                    <a:pt x="61" y="118"/>
                  </a:cubicBezTo>
                  <a:lnTo>
                    <a:pt x="61" y="250"/>
                  </a:lnTo>
                  <a:cubicBezTo>
                    <a:pt x="61" y="320"/>
                    <a:pt x="61" y="400"/>
                    <a:pt x="183" y="400"/>
                  </a:cubicBezTo>
                  <a:cubicBezTo>
                    <a:pt x="228" y="400"/>
                    <a:pt x="264" y="376"/>
                    <a:pt x="286" y="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33D496F-9974-0348-A603-D9BF8C34DE83}"/>
                </a:ext>
              </a:extLst>
            </p:cNvPr>
            <p:cNvSpPr/>
            <p:nvPr/>
          </p:nvSpPr>
          <p:spPr>
            <a:xfrm>
              <a:off x="3297240" y="6217919"/>
              <a:ext cx="6408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612">
                  <a:moveTo>
                    <a:pt x="116" y="0"/>
                  </a:move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3" y="44"/>
                    <a:pt x="63" y="86"/>
                  </a:cubicBezTo>
                  <a:lnTo>
                    <a:pt x="63" y="544"/>
                  </a:lnTo>
                  <a:cubicBezTo>
                    <a:pt x="63" y="584"/>
                    <a:pt x="54" y="584"/>
                    <a:pt x="0" y="584"/>
                  </a:cubicBezTo>
                  <a:lnTo>
                    <a:pt x="0" y="612"/>
                  </a:lnTo>
                  <a:cubicBezTo>
                    <a:pt x="27" y="610"/>
                    <a:pt x="69" y="610"/>
                    <a:pt x="89" y="610"/>
                  </a:cubicBezTo>
                  <a:cubicBezTo>
                    <a:pt x="109" y="610"/>
                    <a:pt x="148" y="610"/>
                    <a:pt x="179" y="612"/>
                  </a:cubicBezTo>
                  <a:lnTo>
                    <a:pt x="179" y="584"/>
                  </a:lnTo>
                  <a:cubicBezTo>
                    <a:pt x="125" y="584"/>
                    <a:pt x="116" y="584"/>
                    <a:pt x="116" y="5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139FCA6-7457-AF49-804A-BB931B4A5DDE}"/>
                </a:ext>
              </a:extLst>
            </p:cNvPr>
            <p:cNvSpPr/>
            <p:nvPr/>
          </p:nvSpPr>
          <p:spPr>
            <a:xfrm>
              <a:off x="3376440" y="6217919"/>
              <a:ext cx="6408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612">
                  <a:moveTo>
                    <a:pt x="116" y="0"/>
                  </a:move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3" y="44"/>
                    <a:pt x="63" y="86"/>
                  </a:cubicBezTo>
                  <a:lnTo>
                    <a:pt x="63" y="544"/>
                  </a:lnTo>
                  <a:cubicBezTo>
                    <a:pt x="63" y="584"/>
                    <a:pt x="54" y="584"/>
                    <a:pt x="0" y="584"/>
                  </a:cubicBezTo>
                  <a:lnTo>
                    <a:pt x="0" y="612"/>
                  </a:lnTo>
                  <a:cubicBezTo>
                    <a:pt x="27" y="610"/>
                    <a:pt x="69" y="610"/>
                    <a:pt x="89" y="610"/>
                  </a:cubicBezTo>
                  <a:cubicBezTo>
                    <a:pt x="109" y="610"/>
                    <a:pt x="148" y="610"/>
                    <a:pt x="179" y="612"/>
                  </a:cubicBezTo>
                  <a:lnTo>
                    <a:pt x="179" y="584"/>
                  </a:lnTo>
                  <a:cubicBezTo>
                    <a:pt x="125" y="584"/>
                    <a:pt x="116" y="584"/>
                    <a:pt x="116" y="5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A6CE1A1-8D99-B841-87B3-5C590EEB15AF}"/>
                </a:ext>
              </a:extLst>
            </p:cNvPr>
            <p:cNvSpPr/>
            <p:nvPr/>
          </p:nvSpPr>
          <p:spPr>
            <a:xfrm>
              <a:off x="3552480" y="6321600"/>
              <a:ext cx="19044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208">
                  <a:moveTo>
                    <a:pt x="503" y="36"/>
                  </a:moveTo>
                  <a:cubicBezTo>
                    <a:pt x="515" y="36"/>
                    <a:pt x="530" y="36"/>
                    <a:pt x="530" y="18"/>
                  </a:cubicBezTo>
                  <a:cubicBezTo>
                    <a:pt x="530" y="0"/>
                    <a:pt x="515" y="0"/>
                    <a:pt x="50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8"/>
                  </a:cubicBezTo>
                  <a:cubicBezTo>
                    <a:pt x="0" y="36"/>
                    <a:pt x="14" y="36"/>
                    <a:pt x="27" y="36"/>
                  </a:cubicBezTo>
                  <a:close/>
                  <a:moveTo>
                    <a:pt x="505" y="208"/>
                  </a:moveTo>
                  <a:cubicBezTo>
                    <a:pt x="515" y="208"/>
                    <a:pt x="530" y="208"/>
                    <a:pt x="530" y="190"/>
                  </a:cubicBezTo>
                  <a:cubicBezTo>
                    <a:pt x="530" y="172"/>
                    <a:pt x="515" y="172"/>
                    <a:pt x="503" y="172"/>
                  </a:cubicBezTo>
                  <a:lnTo>
                    <a:pt x="27" y="172"/>
                  </a:lnTo>
                  <a:cubicBezTo>
                    <a:pt x="14" y="172"/>
                    <a:pt x="0" y="172"/>
                    <a:pt x="0" y="190"/>
                  </a:cubicBezTo>
                  <a:cubicBezTo>
                    <a:pt x="0" y="208"/>
                    <a:pt x="14" y="208"/>
                    <a:pt x="27" y="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03FE0B-F161-7D48-B8B9-5133C10BB378}"/>
                </a:ext>
              </a:extLst>
            </p:cNvPr>
            <p:cNvSpPr/>
            <p:nvPr/>
          </p:nvSpPr>
          <p:spPr>
            <a:xfrm>
              <a:off x="3862799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7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63A1CB-0318-D54D-8BDA-42EF09B37BAB}"/>
                </a:ext>
              </a:extLst>
            </p:cNvPr>
            <p:cNvSpPr/>
            <p:nvPr/>
          </p:nvSpPr>
          <p:spPr>
            <a:xfrm>
              <a:off x="400427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12C85B8-E194-7C45-87D2-A1D1BC377A20}"/>
                </a:ext>
              </a:extLst>
            </p:cNvPr>
            <p:cNvSpPr/>
            <p:nvPr/>
          </p:nvSpPr>
          <p:spPr>
            <a:xfrm>
              <a:off x="40701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8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6604BC-0638-B743-9DD5-C27A24FA7CDF}"/>
                </a:ext>
              </a:extLst>
            </p:cNvPr>
            <p:cNvSpPr/>
            <p:nvPr/>
          </p:nvSpPr>
          <p:spPr>
            <a:xfrm>
              <a:off x="4307040" y="6282000"/>
              <a:ext cx="1382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426">
                  <a:moveTo>
                    <a:pt x="194" y="188"/>
                  </a:moveTo>
                  <a:lnTo>
                    <a:pt x="34" y="12"/>
                  </a:lnTo>
                  <a:cubicBezTo>
                    <a:pt x="24" y="2"/>
                    <a:pt x="22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2" y="26"/>
                    <a:pt x="11" y="36"/>
                  </a:cubicBezTo>
                  <a:lnTo>
                    <a:pt x="170" y="212"/>
                  </a:lnTo>
                  <a:lnTo>
                    <a:pt x="11" y="390"/>
                  </a:lnTo>
                  <a:cubicBezTo>
                    <a:pt x="2" y="400"/>
                    <a:pt x="0" y="402"/>
                    <a:pt x="0" y="408"/>
                  </a:cubicBezTo>
                  <a:cubicBezTo>
                    <a:pt x="0" y="418"/>
                    <a:pt x="7" y="426"/>
                    <a:pt x="16" y="426"/>
                  </a:cubicBezTo>
                  <a:cubicBezTo>
                    <a:pt x="22" y="426"/>
                    <a:pt x="24" y="424"/>
                    <a:pt x="34" y="414"/>
                  </a:cubicBezTo>
                  <a:lnTo>
                    <a:pt x="192" y="238"/>
                  </a:lnTo>
                  <a:lnTo>
                    <a:pt x="358" y="420"/>
                  </a:lnTo>
                  <a:cubicBezTo>
                    <a:pt x="360" y="422"/>
                    <a:pt x="365" y="426"/>
                    <a:pt x="369" y="426"/>
                  </a:cubicBezTo>
                  <a:cubicBezTo>
                    <a:pt x="380" y="426"/>
                    <a:pt x="385" y="418"/>
                    <a:pt x="385" y="408"/>
                  </a:cubicBezTo>
                  <a:cubicBezTo>
                    <a:pt x="385" y="406"/>
                    <a:pt x="385" y="402"/>
                    <a:pt x="383" y="398"/>
                  </a:cubicBezTo>
                  <a:cubicBezTo>
                    <a:pt x="382" y="396"/>
                    <a:pt x="255" y="258"/>
                    <a:pt x="215" y="212"/>
                  </a:cubicBezTo>
                  <a:lnTo>
                    <a:pt x="362" y="52"/>
                  </a:lnTo>
                  <a:cubicBezTo>
                    <a:pt x="365" y="46"/>
                    <a:pt x="378" y="34"/>
                    <a:pt x="382" y="30"/>
                  </a:cubicBezTo>
                  <a:cubicBezTo>
                    <a:pt x="382" y="28"/>
                    <a:pt x="385" y="24"/>
                    <a:pt x="385" y="18"/>
                  </a:cubicBezTo>
                  <a:cubicBezTo>
                    <a:pt x="385" y="8"/>
                    <a:pt x="380" y="0"/>
                    <a:pt x="369" y="0"/>
                  </a:cubicBezTo>
                  <a:cubicBezTo>
                    <a:pt x="364" y="0"/>
                    <a:pt x="360" y="4"/>
                    <a:pt x="35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79A435-BE81-994E-B955-8344978D5801}"/>
                </a:ext>
              </a:extLst>
            </p:cNvPr>
            <p:cNvSpPr/>
            <p:nvPr/>
          </p:nvSpPr>
          <p:spPr>
            <a:xfrm>
              <a:off x="4574160" y="6351840"/>
              <a:ext cx="174960" cy="1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38">
                  <a:moveTo>
                    <a:pt x="459" y="38"/>
                  </a:moveTo>
                  <a:cubicBezTo>
                    <a:pt x="472" y="38"/>
                    <a:pt x="487" y="38"/>
                    <a:pt x="487" y="18"/>
                  </a:cubicBezTo>
                  <a:cubicBezTo>
                    <a:pt x="487" y="0"/>
                    <a:pt x="472" y="0"/>
                    <a:pt x="459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8"/>
                  </a:cubicBezTo>
                  <a:cubicBezTo>
                    <a:pt x="0" y="38"/>
                    <a:pt x="14" y="38"/>
                    <a:pt x="27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D37BAC6-FEB3-5743-A363-C605808821E9}"/>
                </a:ext>
              </a:extLst>
            </p:cNvPr>
            <p:cNvSpPr/>
            <p:nvPr/>
          </p:nvSpPr>
          <p:spPr>
            <a:xfrm>
              <a:off x="47829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8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2555B4B-F447-1E43-9571-42829D0FA2B1}"/>
                </a:ext>
              </a:extLst>
            </p:cNvPr>
            <p:cNvSpPr/>
            <p:nvPr/>
          </p:nvSpPr>
          <p:spPr>
            <a:xfrm>
              <a:off x="493847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917B85F-C206-1646-A0BB-6474FB8314FE}"/>
                </a:ext>
              </a:extLst>
            </p:cNvPr>
            <p:cNvSpPr/>
            <p:nvPr/>
          </p:nvSpPr>
          <p:spPr>
            <a:xfrm>
              <a:off x="50043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4DD65EE-FA58-E140-A14C-B5FAC3C8FED4}"/>
                </a:ext>
              </a:extLst>
            </p:cNvPr>
            <p:cNvSpPr/>
            <p:nvPr/>
          </p:nvSpPr>
          <p:spPr>
            <a:xfrm>
              <a:off x="5161320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5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EEC9F72-C6A9-1E49-9F3C-AD08890989D9}"/>
                </a:ext>
              </a:extLst>
            </p:cNvPr>
            <p:cNvSpPr/>
            <p:nvPr/>
          </p:nvSpPr>
          <p:spPr>
            <a:xfrm>
              <a:off x="5357880" y="6253200"/>
              <a:ext cx="19044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588">
                  <a:moveTo>
                    <a:pt x="282" y="312"/>
                  </a:moveTo>
                  <a:lnTo>
                    <a:pt x="505" y="312"/>
                  </a:lnTo>
                  <a:cubicBezTo>
                    <a:pt x="515" y="312"/>
                    <a:pt x="530" y="312"/>
                    <a:pt x="530" y="294"/>
                  </a:cubicBezTo>
                  <a:cubicBezTo>
                    <a:pt x="530" y="276"/>
                    <a:pt x="515" y="276"/>
                    <a:pt x="505" y="276"/>
                  </a:cubicBezTo>
                  <a:lnTo>
                    <a:pt x="282" y="276"/>
                  </a:lnTo>
                  <a:lnTo>
                    <a:pt x="282" y="30"/>
                  </a:lnTo>
                  <a:cubicBezTo>
                    <a:pt x="282" y="16"/>
                    <a:pt x="282" y="0"/>
                    <a:pt x="266" y="0"/>
                  </a:cubicBezTo>
                  <a:cubicBezTo>
                    <a:pt x="250" y="0"/>
                    <a:pt x="250" y="16"/>
                    <a:pt x="250" y="30"/>
                  </a:cubicBezTo>
                  <a:lnTo>
                    <a:pt x="250" y="276"/>
                  </a:lnTo>
                  <a:lnTo>
                    <a:pt x="27" y="276"/>
                  </a:lnTo>
                  <a:cubicBezTo>
                    <a:pt x="14" y="276"/>
                    <a:pt x="0" y="276"/>
                    <a:pt x="0" y="294"/>
                  </a:cubicBezTo>
                  <a:cubicBezTo>
                    <a:pt x="0" y="312"/>
                    <a:pt x="14" y="312"/>
                    <a:pt x="27" y="312"/>
                  </a:cubicBezTo>
                  <a:lnTo>
                    <a:pt x="250" y="312"/>
                  </a:lnTo>
                  <a:lnTo>
                    <a:pt x="250" y="558"/>
                  </a:lnTo>
                  <a:cubicBezTo>
                    <a:pt x="250" y="570"/>
                    <a:pt x="250" y="588"/>
                    <a:pt x="266" y="588"/>
                  </a:cubicBezTo>
                  <a:cubicBezTo>
                    <a:pt x="282" y="588"/>
                    <a:pt x="282" y="570"/>
                    <a:pt x="282" y="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7B9FA99-9FF4-8443-AA5E-BA39EFD96EC8}"/>
                </a:ext>
              </a:extLst>
            </p:cNvPr>
            <p:cNvSpPr/>
            <p:nvPr/>
          </p:nvSpPr>
          <p:spPr>
            <a:xfrm>
              <a:off x="563868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1FA412F-55B2-E545-8653-E38AB94E5839}"/>
                </a:ext>
              </a:extLst>
            </p:cNvPr>
            <p:cNvSpPr/>
            <p:nvPr/>
          </p:nvSpPr>
          <p:spPr>
            <a:xfrm>
              <a:off x="5794200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4ECBF32-E7E9-3B44-82E0-A6C971792771}"/>
                </a:ext>
              </a:extLst>
            </p:cNvPr>
            <p:cNvSpPr/>
            <p:nvPr/>
          </p:nvSpPr>
          <p:spPr>
            <a:xfrm>
              <a:off x="5860079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3EFF473-A8B1-9641-AC7A-E9A960F4744E}"/>
                </a:ext>
              </a:extLst>
            </p:cNvPr>
            <p:cNvSpPr/>
            <p:nvPr/>
          </p:nvSpPr>
          <p:spPr>
            <a:xfrm>
              <a:off x="6003360" y="6226560"/>
              <a:ext cx="1188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606">
                  <a:moveTo>
                    <a:pt x="260" y="306"/>
                  </a:moveTo>
                  <a:lnTo>
                    <a:pt x="260" y="334"/>
                  </a:lnTo>
                  <a:cubicBezTo>
                    <a:pt x="260" y="542"/>
                    <a:pt x="177" y="582"/>
                    <a:pt x="130" y="582"/>
                  </a:cubicBezTo>
                  <a:cubicBezTo>
                    <a:pt x="118" y="582"/>
                    <a:pt x="74" y="580"/>
                    <a:pt x="52" y="550"/>
                  </a:cubicBezTo>
                  <a:cubicBezTo>
                    <a:pt x="87" y="550"/>
                    <a:pt x="94" y="524"/>
                    <a:pt x="94" y="510"/>
                  </a:cubicBezTo>
                  <a:cubicBezTo>
                    <a:pt x="94" y="482"/>
                    <a:pt x="74" y="468"/>
                    <a:pt x="56" y="468"/>
                  </a:cubicBezTo>
                  <a:cubicBezTo>
                    <a:pt x="43" y="468"/>
                    <a:pt x="20" y="476"/>
                    <a:pt x="20" y="512"/>
                  </a:cubicBezTo>
                  <a:cubicBezTo>
                    <a:pt x="20" y="570"/>
                    <a:pt x="63" y="606"/>
                    <a:pt x="130" y="606"/>
                  </a:cubicBezTo>
                  <a:cubicBezTo>
                    <a:pt x="233" y="606"/>
                    <a:pt x="331" y="486"/>
                    <a:pt x="331" y="298"/>
                  </a:cubicBezTo>
                  <a:cubicBezTo>
                    <a:pt x="331" y="60"/>
                    <a:pt x="241" y="0"/>
                    <a:pt x="168" y="0"/>
                  </a:cubicBezTo>
                  <a:cubicBezTo>
                    <a:pt x="125" y="0"/>
                    <a:pt x="85" y="16"/>
                    <a:pt x="51" y="56"/>
                  </a:cubicBezTo>
                  <a:cubicBezTo>
                    <a:pt x="18" y="96"/>
                    <a:pt x="0" y="132"/>
                    <a:pt x="0" y="198"/>
                  </a:cubicBezTo>
                  <a:cubicBezTo>
                    <a:pt x="0" y="308"/>
                    <a:pt x="71" y="394"/>
                    <a:pt x="159" y="394"/>
                  </a:cubicBezTo>
                  <a:cubicBezTo>
                    <a:pt x="208" y="394"/>
                    <a:pt x="241" y="358"/>
                    <a:pt x="260" y="306"/>
                  </a:cubicBezTo>
                  <a:close/>
                  <a:moveTo>
                    <a:pt x="161" y="374"/>
                  </a:moveTo>
                  <a:cubicBezTo>
                    <a:pt x="148" y="374"/>
                    <a:pt x="110" y="374"/>
                    <a:pt x="87" y="320"/>
                  </a:cubicBezTo>
                  <a:cubicBezTo>
                    <a:pt x="72" y="286"/>
                    <a:pt x="72" y="242"/>
                    <a:pt x="72" y="200"/>
                  </a:cubicBezTo>
                  <a:cubicBezTo>
                    <a:pt x="72" y="152"/>
                    <a:pt x="72" y="110"/>
                    <a:pt x="89" y="78"/>
                  </a:cubicBezTo>
                  <a:cubicBezTo>
                    <a:pt x="110" y="34"/>
                    <a:pt x="141" y="22"/>
                    <a:pt x="168" y="22"/>
                  </a:cubicBezTo>
                  <a:cubicBezTo>
                    <a:pt x="206" y="22"/>
                    <a:pt x="232" y="52"/>
                    <a:pt x="246" y="92"/>
                  </a:cubicBezTo>
                  <a:cubicBezTo>
                    <a:pt x="255" y="120"/>
                    <a:pt x="259" y="176"/>
                    <a:pt x="259" y="216"/>
                  </a:cubicBezTo>
                  <a:cubicBezTo>
                    <a:pt x="259" y="290"/>
                    <a:pt x="232" y="374"/>
                    <a:pt x="161" y="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5C26628-366E-2A47-939E-758163150842}"/>
                </a:ext>
              </a:extLst>
            </p:cNvPr>
            <p:cNvSpPr/>
            <p:nvPr/>
          </p:nvSpPr>
          <p:spPr>
            <a:xfrm>
              <a:off x="6239520" y="6282000"/>
              <a:ext cx="1382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426">
                  <a:moveTo>
                    <a:pt x="194" y="188"/>
                  </a:moveTo>
                  <a:lnTo>
                    <a:pt x="34" y="12"/>
                  </a:lnTo>
                  <a:cubicBezTo>
                    <a:pt x="24" y="2"/>
                    <a:pt x="22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2" y="26"/>
                    <a:pt x="11" y="36"/>
                  </a:cubicBezTo>
                  <a:lnTo>
                    <a:pt x="170" y="212"/>
                  </a:lnTo>
                  <a:lnTo>
                    <a:pt x="11" y="390"/>
                  </a:lnTo>
                  <a:cubicBezTo>
                    <a:pt x="2" y="400"/>
                    <a:pt x="0" y="402"/>
                    <a:pt x="0" y="408"/>
                  </a:cubicBezTo>
                  <a:cubicBezTo>
                    <a:pt x="0" y="418"/>
                    <a:pt x="7" y="426"/>
                    <a:pt x="16" y="426"/>
                  </a:cubicBezTo>
                  <a:cubicBezTo>
                    <a:pt x="22" y="426"/>
                    <a:pt x="24" y="424"/>
                    <a:pt x="34" y="414"/>
                  </a:cubicBezTo>
                  <a:lnTo>
                    <a:pt x="192" y="238"/>
                  </a:lnTo>
                  <a:lnTo>
                    <a:pt x="358" y="420"/>
                  </a:lnTo>
                  <a:cubicBezTo>
                    <a:pt x="360" y="422"/>
                    <a:pt x="365" y="426"/>
                    <a:pt x="369" y="426"/>
                  </a:cubicBezTo>
                  <a:cubicBezTo>
                    <a:pt x="380" y="426"/>
                    <a:pt x="385" y="418"/>
                    <a:pt x="385" y="408"/>
                  </a:cubicBezTo>
                  <a:cubicBezTo>
                    <a:pt x="385" y="406"/>
                    <a:pt x="385" y="402"/>
                    <a:pt x="383" y="398"/>
                  </a:cubicBezTo>
                  <a:cubicBezTo>
                    <a:pt x="382" y="396"/>
                    <a:pt x="255" y="258"/>
                    <a:pt x="215" y="212"/>
                  </a:cubicBezTo>
                  <a:lnTo>
                    <a:pt x="362" y="52"/>
                  </a:lnTo>
                  <a:cubicBezTo>
                    <a:pt x="365" y="46"/>
                    <a:pt x="378" y="34"/>
                    <a:pt x="382" y="30"/>
                  </a:cubicBezTo>
                  <a:cubicBezTo>
                    <a:pt x="382" y="28"/>
                    <a:pt x="385" y="24"/>
                    <a:pt x="385" y="18"/>
                  </a:cubicBezTo>
                  <a:cubicBezTo>
                    <a:pt x="385" y="8"/>
                    <a:pt x="380" y="0"/>
                    <a:pt x="369" y="0"/>
                  </a:cubicBezTo>
                  <a:cubicBezTo>
                    <a:pt x="364" y="0"/>
                    <a:pt x="360" y="4"/>
                    <a:pt x="35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EB94C3E-EE66-F548-8145-32E679FB5920}"/>
                </a:ext>
              </a:extLst>
            </p:cNvPr>
            <p:cNvSpPr/>
            <p:nvPr/>
          </p:nvSpPr>
          <p:spPr>
            <a:xfrm>
              <a:off x="649440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87E8126-C760-2D4B-B13F-BB0C4CEACB2F}"/>
                </a:ext>
              </a:extLst>
            </p:cNvPr>
            <p:cNvSpPr/>
            <p:nvPr/>
          </p:nvSpPr>
          <p:spPr>
            <a:xfrm>
              <a:off x="664991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766735E-FD66-2849-B0D4-DEF8019B3C68}"/>
                </a:ext>
              </a:extLst>
            </p:cNvPr>
            <p:cNvSpPr/>
            <p:nvPr/>
          </p:nvSpPr>
          <p:spPr>
            <a:xfrm>
              <a:off x="671580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80DA42F-274A-7348-B476-ED7BD5F803D4}"/>
                </a:ext>
              </a:extLst>
            </p:cNvPr>
            <p:cNvSpPr/>
            <p:nvPr/>
          </p:nvSpPr>
          <p:spPr>
            <a:xfrm>
              <a:off x="6861600" y="6226560"/>
              <a:ext cx="1141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" h="588">
                  <a:moveTo>
                    <a:pt x="61" y="520"/>
                  </a:moveTo>
                  <a:lnTo>
                    <a:pt x="147" y="428"/>
                  </a:lnTo>
                  <a:cubicBezTo>
                    <a:pt x="271" y="306"/>
                    <a:pt x="318" y="260"/>
                    <a:pt x="318" y="172"/>
                  </a:cubicBezTo>
                  <a:cubicBezTo>
                    <a:pt x="318" y="70"/>
                    <a:pt x="248" y="0"/>
                    <a:pt x="150" y="0"/>
                  </a:cubicBezTo>
                  <a:cubicBezTo>
                    <a:pt x="60" y="0"/>
                    <a:pt x="0" y="82"/>
                    <a:pt x="0" y="160"/>
                  </a:cubicBezTo>
                  <a:cubicBezTo>
                    <a:pt x="0" y="208"/>
                    <a:pt x="40" y="208"/>
                    <a:pt x="42" y="208"/>
                  </a:cubicBezTo>
                  <a:cubicBezTo>
                    <a:pt x="56" y="208"/>
                    <a:pt x="83" y="198"/>
                    <a:pt x="83" y="162"/>
                  </a:cubicBezTo>
                  <a:cubicBezTo>
                    <a:pt x="83" y="140"/>
                    <a:pt x="69" y="116"/>
                    <a:pt x="42" y="116"/>
                  </a:cubicBezTo>
                  <a:cubicBezTo>
                    <a:pt x="34" y="116"/>
                    <a:pt x="34" y="116"/>
                    <a:pt x="31" y="118"/>
                  </a:cubicBezTo>
                  <a:cubicBezTo>
                    <a:pt x="49" y="60"/>
                    <a:pt x="92" y="28"/>
                    <a:pt x="139" y="28"/>
                  </a:cubicBezTo>
                  <a:cubicBezTo>
                    <a:pt x="212" y="28"/>
                    <a:pt x="246" y="98"/>
                    <a:pt x="246" y="172"/>
                  </a:cubicBezTo>
                  <a:cubicBezTo>
                    <a:pt x="246" y="242"/>
                    <a:pt x="206" y="312"/>
                    <a:pt x="163" y="366"/>
                  </a:cubicBezTo>
                  <a:lnTo>
                    <a:pt x="9" y="554"/>
                  </a:lnTo>
                  <a:cubicBezTo>
                    <a:pt x="0" y="564"/>
                    <a:pt x="0" y="566"/>
                    <a:pt x="0" y="588"/>
                  </a:cubicBezTo>
                  <a:lnTo>
                    <a:pt x="297" y="588"/>
                  </a:lnTo>
                  <a:lnTo>
                    <a:pt x="318" y="434"/>
                  </a:lnTo>
                  <a:lnTo>
                    <a:pt x="298" y="434"/>
                  </a:lnTo>
                  <a:cubicBezTo>
                    <a:pt x="295" y="460"/>
                    <a:pt x="289" y="500"/>
                    <a:pt x="282" y="512"/>
                  </a:cubicBezTo>
                  <a:cubicBezTo>
                    <a:pt x="275" y="520"/>
                    <a:pt x="222" y="520"/>
                    <a:pt x="206" y="5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68ABC2-5725-E147-B71D-AFB1C1DB173A}"/>
                </a:ext>
              </a:extLst>
            </p:cNvPr>
            <p:cNvSpPr/>
            <p:nvPr/>
          </p:nvSpPr>
          <p:spPr>
            <a:xfrm>
              <a:off x="7069320" y="6253200"/>
              <a:ext cx="19044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588">
                  <a:moveTo>
                    <a:pt x="282" y="312"/>
                  </a:moveTo>
                  <a:lnTo>
                    <a:pt x="505" y="312"/>
                  </a:lnTo>
                  <a:cubicBezTo>
                    <a:pt x="515" y="312"/>
                    <a:pt x="530" y="312"/>
                    <a:pt x="530" y="294"/>
                  </a:cubicBezTo>
                  <a:cubicBezTo>
                    <a:pt x="530" y="276"/>
                    <a:pt x="515" y="276"/>
                    <a:pt x="505" y="276"/>
                  </a:cubicBezTo>
                  <a:lnTo>
                    <a:pt x="282" y="276"/>
                  </a:lnTo>
                  <a:lnTo>
                    <a:pt x="282" y="30"/>
                  </a:lnTo>
                  <a:cubicBezTo>
                    <a:pt x="282" y="16"/>
                    <a:pt x="282" y="0"/>
                    <a:pt x="266" y="0"/>
                  </a:cubicBezTo>
                  <a:cubicBezTo>
                    <a:pt x="250" y="0"/>
                    <a:pt x="250" y="16"/>
                    <a:pt x="250" y="30"/>
                  </a:cubicBezTo>
                  <a:lnTo>
                    <a:pt x="250" y="276"/>
                  </a:lnTo>
                  <a:lnTo>
                    <a:pt x="27" y="276"/>
                  </a:lnTo>
                  <a:cubicBezTo>
                    <a:pt x="14" y="276"/>
                    <a:pt x="0" y="276"/>
                    <a:pt x="0" y="294"/>
                  </a:cubicBezTo>
                  <a:cubicBezTo>
                    <a:pt x="0" y="312"/>
                    <a:pt x="14" y="312"/>
                    <a:pt x="27" y="312"/>
                  </a:cubicBezTo>
                  <a:lnTo>
                    <a:pt x="250" y="312"/>
                  </a:lnTo>
                  <a:lnTo>
                    <a:pt x="250" y="558"/>
                  </a:lnTo>
                  <a:cubicBezTo>
                    <a:pt x="250" y="570"/>
                    <a:pt x="250" y="588"/>
                    <a:pt x="266" y="588"/>
                  </a:cubicBezTo>
                  <a:cubicBezTo>
                    <a:pt x="282" y="588"/>
                    <a:pt x="282" y="570"/>
                    <a:pt x="282" y="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78CC5D2-F652-A846-9240-9F161F2BA652}"/>
                </a:ext>
              </a:extLst>
            </p:cNvPr>
            <p:cNvSpPr/>
            <p:nvPr/>
          </p:nvSpPr>
          <p:spPr>
            <a:xfrm>
              <a:off x="734904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40BBE40-50EB-214F-A007-0F7B7AB2F80A}"/>
                </a:ext>
              </a:extLst>
            </p:cNvPr>
            <p:cNvSpPr/>
            <p:nvPr/>
          </p:nvSpPr>
          <p:spPr>
            <a:xfrm>
              <a:off x="7505640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A7BD85B-51EF-4640-AAA2-A7B7BEEDC802}"/>
                </a:ext>
              </a:extLst>
            </p:cNvPr>
            <p:cNvSpPr/>
            <p:nvPr/>
          </p:nvSpPr>
          <p:spPr>
            <a:xfrm>
              <a:off x="75711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8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7F28D0C-CFDB-8D47-8ACC-696983B59FC5}"/>
                </a:ext>
              </a:extLst>
            </p:cNvPr>
            <p:cNvSpPr/>
            <p:nvPr/>
          </p:nvSpPr>
          <p:spPr>
            <a:xfrm>
              <a:off x="7728120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5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69DC838-6291-4949-922F-A5DDAC6CCBF7}"/>
                </a:ext>
              </a:extLst>
            </p:cNvPr>
            <p:cNvSpPr/>
            <p:nvPr/>
          </p:nvSpPr>
          <p:spPr>
            <a:xfrm>
              <a:off x="7950959" y="6282000"/>
              <a:ext cx="1382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426">
                  <a:moveTo>
                    <a:pt x="194" y="188"/>
                  </a:moveTo>
                  <a:lnTo>
                    <a:pt x="34" y="12"/>
                  </a:lnTo>
                  <a:cubicBezTo>
                    <a:pt x="24" y="2"/>
                    <a:pt x="22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2" y="26"/>
                    <a:pt x="11" y="36"/>
                  </a:cubicBezTo>
                  <a:lnTo>
                    <a:pt x="170" y="212"/>
                  </a:lnTo>
                  <a:lnTo>
                    <a:pt x="11" y="390"/>
                  </a:lnTo>
                  <a:cubicBezTo>
                    <a:pt x="2" y="400"/>
                    <a:pt x="0" y="402"/>
                    <a:pt x="0" y="408"/>
                  </a:cubicBezTo>
                  <a:cubicBezTo>
                    <a:pt x="0" y="418"/>
                    <a:pt x="7" y="426"/>
                    <a:pt x="16" y="426"/>
                  </a:cubicBezTo>
                  <a:cubicBezTo>
                    <a:pt x="22" y="426"/>
                    <a:pt x="24" y="424"/>
                    <a:pt x="34" y="414"/>
                  </a:cubicBezTo>
                  <a:lnTo>
                    <a:pt x="192" y="238"/>
                  </a:lnTo>
                  <a:lnTo>
                    <a:pt x="358" y="420"/>
                  </a:lnTo>
                  <a:cubicBezTo>
                    <a:pt x="360" y="422"/>
                    <a:pt x="365" y="426"/>
                    <a:pt x="369" y="426"/>
                  </a:cubicBezTo>
                  <a:cubicBezTo>
                    <a:pt x="380" y="426"/>
                    <a:pt x="385" y="418"/>
                    <a:pt x="385" y="408"/>
                  </a:cubicBezTo>
                  <a:cubicBezTo>
                    <a:pt x="385" y="406"/>
                    <a:pt x="385" y="402"/>
                    <a:pt x="383" y="398"/>
                  </a:cubicBezTo>
                  <a:cubicBezTo>
                    <a:pt x="382" y="396"/>
                    <a:pt x="255" y="258"/>
                    <a:pt x="215" y="212"/>
                  </a:cubicBezTo>
                  <a:lnTo>
                    <a:pt x="362" y="52"/>
                  </a:lnTo>
                  <a:cubicBezTo>
                    <a:pt x="365" y="46"/>
                    <a:pt x="378" y="34"/>
                    <a:pt x="382" y="30"/>
                  </a:cubicBezTo>
                  <a:cubicBezTo>
                    <a:pt x="382" y="28"/>
                    <a:pt x="385" y="24"/>
                    <a:pt x="385" y="18"/>
                  </a:cubicBezTo>
                  <a:cubicBezTo>
                    <a:pt x="385" y="8"/>
                    <a:pt x="380" y="0"/>
                    <a:pt x="369" y="0"/>
                  </a:cubicBezTo>
                  <a:cubicBezTo>
                    <a:pt x="364" y="0"/>
                    <a:pt x="360" y="4"/>
                    <a:pt x="35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5FA0EB8-3B5A-E24C-8FE3-C7F21C0FE211}"/>
                </a:ext>
              </a:extLst>
            </p:cNvPr>
            <p:cNvSpPr/>
            <p:nvPr/>
          </p:nvSpPr>
          <p:spPr>
            <a:xfrm>
              <a:off x="8219160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7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6A7583-06CE-BB47-BB32-FA1D18AB0B92}"/>
                </a:ext>
              </a:extLst>
            </p:cNvPr>
            <p:cNvSpPr/>
            <p:nvPr/>
          </p:nvSpPr>
          <p:spPr>
            <a:xfrm>
              <a:off x="834732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6630C18-858A-4E42-B919-D02776A61CB0}"/>
                </a:ext>
              </a:extLst>
            </p:cNvPr>
            <p:cNvSpPr/>
            <p:nvPr/>
          </p:nvSpPr>
          <p:spPr>
            <a:xfrm>
              <a:off x="8503200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D335675-3ECD-EC41-8BB6-1D399DCA6B54}"/>
                </a:ext>
              </a:extLst>
            </p:cNvPr>
            <p:cNvSpPr/>
            <p:nvPr/>
          </p:nvSpPr>
          <p:spPr>
            <a:xfrm>
              <a:off x="856872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7FE87AA-C6A5-9E45-9B49-54E607B5D424}"/>
                </a:ext>
              </a:extLst>
            </p:cNvPr>
            <p:cNvSpPr/>
            <p:nvPr/>
          </p:nvSpPr>
          <p:spPr>
            <a:xfrm>
              <a:off x="871128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179C4A9-F440-EB4C-8104-4A26DC9FC604}"/>
                </a:ext>
              </a:extLst>
            </p:cNvPr>
            <p:cNvSpPr/>
            <p:nvPr/>
          </p:nvSpPr>
          <p:spPr>
            <a:xfrm>
              <a:off x="8938800" y="6321600"/>
              <a:ext cx="19044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208">
                  <a:moveTo>
                    <a:pt x="503" y="36"/>
                  </a:moveTo>
                  <a:cubicBezTo>
                    <a:pt x="515" y="36"/>
                    <a:pt x="530" y="36"/>
                    <a:pt x="530" y="18"/>
                  </a:cubicBezTo>
                  <a:cubicBezTo>
                    <a:pt x="530" y="0"/>
                    <a:pt x="515" y="0"/>
                    <a:pt x="50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8"/>
                  </a:cubicBezTo>
                  <a:cubicBezTo>
                    <a:pt x="0" y="36"/>
                    <a:pt x="14" y="36"/>
                    <a:pt x="27" y="36"/>
                  </a:cubicBezTo>
                  <a:close/>
                  <a:moveTo>
                    <a:pt x="505" y="208"/>
                  </a:moveTo>
                  <a:cubicBezTo>
                    <a:pt x="515" y="208"/>
                    <a:pt x="530" y="208"/>
                    <a:pt x="530" y="190"/>
                  </a:cubicBezTo>
                  <a:cubicBezTo>
                    <a:pt x="530" y="172"/>
                    <a:pt x="515" y="172"/>
                    <a:pt x="503" y="172"/>
                  </a:cubicBezTo>
                  <a:lnTo>
                    <a:pt x="27" y="172"/>
                  </a:lnTo>
                  <a:cubicBezTo>
                    <a:pt x="14" y="172"/>
                    <a:pt x="0" y="172"/>
                    <a:pt x="0" y="190"/>
                  </a:cubicBezTo>
                  <a:cubicBezTo>
                    <a:pt x="0" y="208"/>
                    <a:pt x="14" y="208"/>
                    <a:pt x="27" y="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A2D7C3F-3B1D-684A-A4C4-57CB943301CB}"/>
                </a:ext>
              </a:extLst>
            </p:cNvPr>
            <p:cNvSpPr/>
            <p:nvPr/>
          </p:nvSpPr>
          <p:spPr>
            <a:xfrm>
              <a:off x="923508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68983BA-7AF8-5D4A-B80D-0354735FDF09}"/>
                </a:ext>
              </a:extLst>
            </p:cNvPr>
            <p:cNvSpPr/>
            <p:nvPr/>
          </p:nvSpPr>
          <p:spPr>
            <a:xfrm>
              <a:off x="939059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180BE74-E786-FE45-8FF8-850810619DB3}"/>
                </a:ext>
              </a:extLst>
            </p:cNvPr>
            <p:cNvSpPr/>
            <p:nvPr/>
          </p:nvSpPr>
          <p:spPr>
            <a:xfrm>
              <a:off x="9456479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6DBEAA8-26C9-3F44-BAB4-2C6EFEA207BE}"/>
                </a:ext>
              </a:extLst>
            </p:cNvPr>
            <p:cNvSpPr/>
            <p:nvPr/>
          </p:nvSpPr>
          <p:spPr>
            <a:xfrm>
              <a:off x="9599400" y="6226560"/>
              <a:ext cx="1188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606">
                  <a:moveTo>
                    <a:pt x="260" y="306"/>
                  </a:moveTo>
                  <a:lnTo>
                    <a:pt x="260" y="334"/>
                  </a:lnTo>
                  <a:cubicBezTo>
                    <a:pt x="260" y="542"/>
                    <a:pt x="177" y="582"/>
                    <a:pt x="130" y="582"/>
                  </a:cubicBezTo>
                  <a:cubicBezTo>
                    <a:pt x="118" y="582"/>
                    <a:pt x="74" y="580"/>
                    <a:pt x="52" y="550"/>
                  </a:cubicBezTo>
                  <a:cubicBezTo>
                    <a:pt x="87" y="550"/>
                    <a:pt x="94" y="524"/>
                    <a:pt x="94" y="510"/>
                  </a:cubicBezTo>
                  <a:cubicBezTo>
                    <a:pt x="94" y="482"/>
                    <a:pt x="74" y="468"/>
                    <a:pt x="56" y="468"/>
                  </a:cubicBezTo>
                  <a:cubicBezTo>
                    <a:pt x="43" y="468"/>
                    <a:pt x="20" y="476"/>
                    <a:pt x="20" y="512"/>
                  </a:cubicBezTo>
                  <a:cubicBezTo>
                    <a:pt x="20" y="570"/>
                    <a:pt x="63" y="606"/>
                    <a:pt x="130" y="606"/>
                  </a:cubicBezTo>
                  <a:cubicBezTo>
                    <a:pt x="233" y="606"/>
                    <a:pt x="331" y="486"/>
                    <a:pt x="331" y="298"/>
                  </a:cubicBezTo>
                  <a:cubicBezTo>
                    <a:pt x="331" y="60"/>
                    <a:pt x="241" y="0"/>
                    <a:pt x="168" y="0"/>
                  </a:cubicBezTo>
                  <a:cubicBezTo>
                    <a:pt x="125" y="0"/>
                    <a:pt x="85" y="16"/>
                    <a:pt x="51" y="56"/>
                  </a:cubicBezTo>
                  <a:cubicBezTo>
                    <a:pt x="18" y="96"/>
                    <a:pt x="0" y="132"/>
                    <a:pt x="0" y="198"/>
                  </a:cubicBezTo>
                  <a:cubicBezTo>
                    <a:pt x="0" y="308"/>
                    <a:pt x="71" y="394"/>
                    <a:pt x="159" y="394"/>
                  </a:cubicBezTo>
                  <a:cubicBezTo>
                    <a:pt x="208" y="394"/>
                    <a:pt x="241" y="358"/>
                    <a:pt x="260" y="306"/>
                  </a:cubicBezTo>
                  <a:close/>
                  <a:moveTo>
                    <a:pt x="161" y="374"/>
                  </a:moveTo>
                  <a:cubicBezTo>
                    <a:pt x="148" y="374"/>
                    <a:pt x="110" y="374"/>
                    <a:pt x="87" y="320"/>
                  </a:cubicBezTo>
                  <a:cubicBezTo>
                    <a:pt x="72" y="286"/>
                    <a:pt x="72" y="242"/>
                    <a:pt x="72" y="200"/>
                  </a:cubicBezTo>
                  <a:cubicBezTo>
                    <a:pt x="72" y="152"/>
                    <a:pt x="72" y="110"/>
                    <a:pt x="89" y="78"/>
                  </a:cubicBezTo>
                  <a:cubicBezTo>
                    <a:pt x="110" y="34"/>
                    <a:pt x="141" y="22"/>
                    <a:pt x="168" y="22"/>
                  </a:cubicBezTo>
                  <a:cubicBezTo>
                    <a:pt x="206" y="22"/>
                    <a:pt x="232" y="52"/>
                    <a:pt x="246" y="92"/>
                  </a:cubicBezTo>
                  <a:cubicBezTo>
                    <a:pt x="255" y="120"/>
                    <a:pt x="259" y="176"/>
                    <a:pt x="259" y="216"/>
                  </a:cubicBezTo>
                  <a:cubicBezTo>
                    <a:pt x="259" y="290"/>
                    <a:pt x="232" y="374"/>
                    <a:pt x="161" y="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4" name="Title 63">
            <a:extLst>
              <a:ext uri="{FF2B5EF4-FFF2-40B4-BE49-F238E27FC236}">
                <a16:creationId xmlns:a16="http://schemas.microsoft.com/office/drawing/2014/main" id="{851437AC-3A94-B14E-97BF-C5DC45C4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1-armed Bandit</a:t>
            </a:r>
          </a:p>
        </p:txBody>
      </p:sp>
      <p:sp>
        <p:nvSpPr>
          <p:cNvPr id="65" name="Text Box 3">
            <a:extLst>
              <a:ext uri="{FF2B5EF4-FFF2-40B4-BE49-F238E27FC236}">
                <a16:creationId xmlns:a16="http://schemas.microsoft.com/office/drawing/2014/main" id="{262F6AD4-B23C-7545-95DC-3117CB34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8229600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Only one thing to do... pull the lever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(you must pull it)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Assume that there is a </a:t>
            </a:r>
            <a:r>
              <a:rPr lang="en-US" altLang="en-US" sz="2400" b="1" dirty="0">
                <a:cs typeface="Segoe UI" panose="020B0502040204020203" pitchFamily="34" charset="0"/>
              </a:rPr>
              <a:t>distribution</a:t>
            </a:r>
            <a:br>
              <a:rPr lang="en-US" altLang="en-US" sz="2400" b="1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of payouts / rewards P(R)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Distribution is unknown, but can be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estimated from experience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Objective: Maximize expected payout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For example: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1705CA-3DD4-6542-A9B1-B8D08895F4EA}"/>
              </a:ext>
            </a:extLst>
          </p:cNvPr>
          <p:cNvSpPr txBox="1"/>
          <p:nvPr/>
        </p:nvSpPr>
        <p:spPr>
          <a:xfrm>
            <a:off x="3628419" y="6643630"/>
            <a:ext cx="26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(otherwise get 0, + 0.9 x 0)</a:t>
            </a:r>
          </a:p>
        </p:txBody>
      </p:sp>
    </p:spTree>
    <p:extLst>
      <p:ext uri="{BB962C8B-B14F-4D97-AF65-F5344CB8AC3E}">
        <p14:creationId xmlns:p14="http://schemas.microsoft.com/office/powerpoint/2010/main" val="111363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CFD1B-3130-6149-9D3A-AE2061FF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828800"/>
            <a:ext cx="2552400" cy="3809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 descr="20§display§\mbox{expected payout per pull} = 1.0 \times -0.01 + 0.09 \times 0.02 + 0.01 \times 10.00 = 0.09§svg§600§FALSE" title="TexMaths">
            <a:extLst>
              <a:ext uri="{FF2B5EF4-FFF2-40B4-BE49-F238E27FC236}">
                <a16:creationId xmlns:a16="http://schemas.microsoft.com/office/drawing/2014/main" id="{6F3F0979-BAE5-834D-86ED-84FA0B6C5D13}"/>
              </a:ext>
            </a:extLst>
          </p:cNvPr>
          <p:cNvGrpSpPr/>
          <p:nvPr/>
        </p:nvGrpSpPr>
        <p:grpSpPr>
          <a:xfrm>
            <a:off x="340920" y="6333669"/>
            <a:ext cx="9389160" cy="284761"/>
            <a:chOff x="340920" y="6217919"/>
            <a:chExt cx="9389160" cy="28476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2E042B2-5902-3D4A-A2AB-8C7DAF97B1E1}"/>
                </a:ext>
              </a:extLst>
            </p:cNvPr>
            <p:cNvSpPr/>
            <p:nvPr/>
          </p:nvSpPr>
          <p:spPr>
            <a:xfrm>
              <a:off x="340920" y="6218640"/>
              <a:ext cx="9389160" cy="28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82" h="780">
                  <a:moveTo>
                    <a:pt x="13041" y="780"/>
                  </a:moveTo>
                  <a:lnTo>
                    <a:pt x="0" y="780"/>
                  </a:lnTo>
                  <a:lnTo>
                    <a:pt x="0" y="0"/>
                  </a:lnTo>
                  <a:lnTo>
                    <a:pt x="26082" y="0"/>
                  </a:lnTo>
                  <a:lnTo>
                    <a:pt x="26082" y="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EAF631C-043F-4C46-A4D0-D08B97E2B712}"/>
                </a:ext>
              </a:extLst>
            </p:cNvPr>
            <p:cNvSpPr/>
            <p:nvPr/>
          </p:nvSpPr>
          <p:spPr>
            <a:xfrm>
              <a:off x="34884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1EFE218-EBDC-2B40-A6AA-FC009C336BB9}"/>
                </a:ext>
              </a:extLst>
            </p:cNvPr>
            <p:cNvSpPr/>
            <p:nvPr/>
          </p:nvSpPr>
          <p:spPr>
            <a:xfrm>
              <a:off x="471240" y="6301440"/>
              <a:ext cx="14436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2" h="380">
                  <a:moveTo>
                    <a:pt x="219" y="174"/>
                  </a:moveTo>
                  <a:cubicBezTo>
                    <a:pt x="244" y="140"/>
                    <a:pt x="273" y="96"/>
                    <a:pt x="293" y="74"/>
                  </a:cubicBezTo>
                  <a:cubicBezTo>
                    <a:pt x="318" y="42"/>
                    <a:pt x="351" y="28"/>
                    <a:pt x="387" y="28"/>
                  </a:cubicBezTo>
                  <a:lnTo>
                    <a:pt x="387" y="0"/>
                  </a:lnTo>
                  <a:cubicBezTo>
                    <a:pt x="367" y="2"/>
                    <a:pt x="344" y="2"/>
                    <a:pt x="322" y="2"/>
                  </a:cubicBezTo>
                  <a:cubicBezTo>
                    <a:pt x="298" y="2"/>
                    <a:pt x="257" y="0"/>
                    <a:pt x="246" y="0"/>
                  </a:cubicBezTo>
                  <a:lnTo>
                    <a:pt x="246" y="28"/>
                  </a:lnTo>
                  <a:cubicBezTo>
                    <a:pt x="262" y="30"/>
                    <a:pt x="270" y="40"/>
                    <a:pt x="270" y="54"/>
                  </a:cubicBezTo>
                  <a:cubicBezTo>
                    <a:pt x="270" y="68"/>
                    <a:pt x="260" y="80"/>
                    <a:pt x="257" y="86"/>
                  </a:cubicBezTo>
                  <a:lnTo>
                    <a:pt x="208" y="154"/>
                  </a:lnTo>
                  <a:lnTo>
                    <a:pt x="145" y="66"/>
                  </a:lnTo>
                  <a:cubicBezTo>
                    <a:pt x="137" y="56"/>
                    <a:pt x="137" y="54"/>
                    <a:pt x="137" y="50"/>
                  </a:cubicBezTo>
                  <a:cubicBezTo>
                    <a:pt x="137" y="36"/>
                    <a:pt x="150" y="28"/>
                    <a:pt x="166" y="28"/>
                  </a:cubicBezTo>
                  <a:lnTo>
                    <a:pt x="166" y="0"/>
                  </a:lnTo>
                  <a:cubicBezTo>
                    <a:pt x="145" y="0"/>
                    <a:pt x="92" y="2"/>
                    <a:pt x="80" y="2"/>
                  </a:cubicBezTo>
                  <a:cubicBezTo>
                    <a:pt x="63" y="2"/>
                    <a:pt x="25" y="2"/>
                    <a:pt x="4" y="0"/>
                  </a:cubicBezTo>
                  <a:lnTo>
                    <a:pt x="4" y="28"/>
                  </a:lnTo>
                  <a:cubicBezTo>
                    <a:pt x="60" y="28"/>
                    <a:pt x="61" y="28"/>
                    <a:pt x="98" y="82"/>
                  </a:cubicBezTo>
                  <a:lnTo>
                    <a:pt x="177" y="196"/>
                  </a:lnTo>
                  <a:lnTo>
                    <a:pt x="101" y="300"/>
                  </a:lnTo>
                  <a:cubicBezTo>
                    <a:pt x="63" y="352"/>
                    <a:pt x="16" y="354"/>
                    <a:pt x="0" y="354"/>
                  </a:cubicBezTo>
                  <a:lnTo>
                    <a:pt x="0" y="380"/>
                  </a:lnTo>
                  <a:cubicBezTo>
                    <a:pt x="20" y="378"/>
                    <a:pt x="45" y="378"/>
                    <a:pt x="67" y="378"/>
                  </a:cubicBezTo>
                  <a:cubicBezTo>
                    <a:pt x="89" y="378"/>
                    <a:pt x="123" y="380"/>
                    <a:pt x="143" y="380"/>
                  </a:cubicBezTo>
                  <a:lnTo>
                    <a:pt x="143" y="354"/>
                  </a:lnTo>
                  <a:cubicBezTo>
                    <a:pt x="125" y="350"/>
                    <a:pt x="119" y="340"/>
                    <a:pt x="119" y="326"/>
                  </a:cubicBezTo>
                  <a:cubicBezTo>
                    <a:pt x="119" y="306"/>
                    <a:pt x="143" y="278"/>
                    <a:pt x="190" y="214"/>
                  </a:cubicBezTo>
                  <a:lnTo>
                    <a:pt x="251" y="302"/>
                  </a:lnTo>
                  <a:cubicBezTo>
                    <a:pt x="259" y="312"/>
                    <a:pt x="268" y="326"/>
                    <a:pt x="268" y="332"/>
                  </a:cubicBezTo>
                  <a:cubicBezTo>
                    <a:pt x="268" y="340"/>
                    <a:pt x="260" y="352"/>
                    <a:pt x="239" y="354"/>
                  </a:cubicBezTo>
                  <a:lnTo>
                    <a:pt x="239" y="380"/>
                  </a:lnTo>
                  <a:cubicBezTo>
                    <a:pt x="264" y="380"/>
                    <a:pt x="307" y="378"/>
                    <a:pt x="326" y="378"/>
                  </a:cubicBezTo>
                  <a:cubicBezTo>
                    <a:pt x="347" y="378"/>
                    <a:pt x="378" y="378"/>
                    <a:pt x="402" y="380"/>
                  </a:cubicBezTo>
                  <a:lnTo>
                    <a:pt x="402" y="354"/>
                  </a:lnTo>
                  <a:cubicBezTo>
                    <a:pt x="360" y="354"/>
                    <a:pt x="345" y="352"/>
                    <a:pt x="326" y="3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A091223-EA4C-F547-B030-ED7E50AFEFAF}"/>
                </a:ext>
              </a:extLst>
            </p:cNvPr>
            <p:cNvSpPr/>
            <p:nvPr/>
          </p:nvSpPr>
          <p:spPr>
            <a:xfrm>
              <a:off x="62604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9ED199D-DE5D-204C-B467-CD345A5A49D4}"/>
                </a:ext>
              </a:extLst>
            </p:cNvPr>
            <p:cNvSpPr/>
            <p:nvPr/>
          </p:nvSpPr>
          <p:spPr>
            <a:xfrm>
              <a:off x="79200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532DEB-35C2-2A47-A6B0-E5DFA8F68C98}"/>
                </a:ext>
              </a:extLst>
            </p:cNvPr>
            <p:cNvSpPr/>
            <p:nvPr/>
          </p:nvSpPr>
          <p:spPr>
            <a:xfrm>
              <a:off x="920520" y="6295679"/>
              <a:ext cx="1090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" h="406">
                  <a:moveTo>
                    <a:pt x="67" y="204"/>
                  </a:moveTo>
                  <a:cubicBezTo>
                    <a:pt x="67" y="60"/>
                    <a:pt x="132" y="22"/>
                    <a:pt x="174" y="22"/>
                  </a:cubicBezTo>
                  <a:cubicBezTo>
                    <a:pt x="181" y="22"/>
                    <a:pt x="232" y="22"/>
                    <a:pt x="260" y="54"/>
                  </a:cubicBezTo>
                  <a:cubicBezTo>
                    <a:pt x="228" y="58"/>
                    <a:pt x="222" y="84"/>
                    <a:pt x="222" y="96"/>
                  </a:cubicBezTo>
                  <a:cubicBezTo>
                    <a:pt x="222" y="118"/>
                    <a:pt x="237" y="136"/>
                    <a:pt x="259" y="136"/>
                  </a:cubicBezTo>
                  <a:cubicBezTo>
                    <a:pt x="280" y="136"/>
                    <a:pt x="297" y="120"/>
                    <a:pt x="297" y="94"/>
                  </a:cubicBezTo>
                  <a:cubicBezTo>
                    <a:pt x="297" y="34"/>
                    <a:pt x="235" y="0"/>
                    <a:pt x="174" y="0"/>
                  </a:cubicBezTo>
                  <a:cubicBezTo>
                    <a:pt x="74" y="0"/>
                    <a:pt x="0" y="96"/>
                    <a:pt x="0" y="204"/>
                  </a:cubicBezTo>
                  <a:cubicBezTo>
                    <a:pt x="0" y="318"/>
                    <a:pt x="80" y="406"/>
                    <a:pt x="172" y="406"/>
                  </a:cubicBezTo>
                  <a:cubicBezTo>
                    <a:pt x="279" y="406"/>
                    <a:pt x="304" y="300"/>
                    <a:pt x="304" y="290"/>
                  </a:cubicBezTo>
                  <a:cubicBezTo>
                    <a:pt x="304" y="282"/>
                    <a:pt x="297" y="282"/>
                    <a:pt x="295" y="282"/>
                  </a:cubicBezTo>
                  <a:cubicBezTo>
                    <a:pt x="288" y="282"/>
                    <a:pt x="286" y="286"/>
                    <a:pt x="284" y="290"/>
                  </a:cubicBezTo>
                  <a:cubicBezTo>
                    <a:pt x="260" y="372"/>
                    <a:pt x="208" y="384"/>
                    <a:pt x="179" y="384"/>
                  </a:cubicBezTo>
                  <a:cubicBezTo>
                    <a:pt x="137" y="384"/>
                    <a:pt x="67" y="346"/>
                    <a:pt x="67" y="2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1FE3D9-764B-1E46-AD0A-9E7E850B56A4}"/>
                </a:ext>
              </a:extLst>
            </p:cNvPr>
            <p:cNvSpPr/>
            <p:nvPr/>
          </p:nvSpPr>
          <p:spPr>
            <a:xfrm>
              <a:off x="1042919" y="6243120"/>
              <a:ext cx="89640" cy="19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52">
                  <a:moveTo>
                    <a:pt x="123" y="190"/>
                  </a:moveTo>
                  <a:lnTo>
                    <a:pt x="237" y="190"/>
                  </a:lnTo>
                  <a:lnTo>
                    <a:pt x="237" y="162"/>
                  </a:lnTo>
                  <a:lnTo>
                    <a:pt x="123" y="162"/>
                  </a:lnTo>
                  <a:lnTo>
                    <a:pt x="123" y="0"/>
                  </a:lnTo>
                  <a:lnTo>
                    <a:pt x="103" y="0"/>
                  </a:lnTo>
                  <a:cubicBezTo>
                    <a:pt x="103" y="72"/>
                    <a:pt x="78" y="166"/>
                    <a:pt x="0" y="170"/>
                  </a:cubicBezTo>
                  <a:lnTo>
                    <a:pt x="0" y="190"/>
                  </a:lnTo>
                  <a:lnTo>
                    <a:pt x="69" y="190"/>
                  </a:lnTo>
                  <a:lnTo>
                    <a:pt x="69" y="432"/>
                  </a:lnTo>
                  <a:cubicBezTo>
                    <a:pt x="69" y="542"/>
                    <a:pt x="143" y="552"/>
                    <a:pt x="172" y="552"/>
                  </a:cubicBezTo>
                  <a:cubicBezTo>
                    <a:pt x="228" y="552"/>
                    <a:pt x="250" y="490"/>
                    <a:pt x="250" y="432"/>
                  </a:cubicBezTo>
                  <a:lnTo>
                    <a:pt x="250" y="382"/>
                  </a:lnTo>
                  <a:lnTo>
                    <a:pt x="230" y="382"/>
                  </a:lnTo>
                  <a:lnTo>
                    <a:pt x="230" y="432"/>
                  </a:lnTo>
                  <a:cubicBezTo>
                    <a:pt x="230" y="496"/>
                    <a:pt x="206" y="530"/>
                    <a:pt x="177" y="530"/>
                  </a:cubicBezTo>
                  <a:cubicBezTo>
                    <a:pt x="123" y="530"/>
                    <a:pt x="123" y="450"/>
                    <a:pt x="123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B1724A1-AA28-9E4F-B2D1-0B638D32C20F}"/>
                </a:ext>
              </a:extLst>
            </p:cNvPr>
            <p:cNvSpPr/>
            <p:nvPr/>
          </p:nvSpPr>
          <p:spPr>
            <a:xfrm>
              <a:off x="115632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1D6EC18-259C-564C-9955-CE949EC11799}"/>
                </a:ext>
              </a:extLst>
            </p:cNvPr>
            <p:cNvSpPr/>
            <p:nvPr/>
          </p:nvSpPr>
          <p:spPr>
            <a:xfrm>
              <a:off x="1285200" y="6217919"/>
              <a:ext cx="14148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622">
                  <a:moveTo>
                    <a:pt x="277" y="564"/>
                  </a:moveTo>
                  <a:lnTo>
                    <a:pt x="277" y="622"/>
                  </a:lnTo>
                  <a:lnTo>
                    <a:pt x="394" y="612"/>
                  </a:lnTo>
                  <a:lnTo>
                    <a:pt x="394" y="584"/>
                  </a:lnTo>
                  <a:cubicBezTo>
                    <a:pt x="338" y="584"/>
                    <a:pt x="331" y="578"/>
                    <a:pt x="331" y="536"/>
                  </a:cubicBezTo>
                  <a:lnTo>
                    <a:pt x="331" y="0"/>
                  </a:lnTo>
                  <a:lnTo>
                    <a:pt x="217" y="10"/>
                  </a:lnTo>
                  <a:lnTo>
                    <a:pt x="217" y="38"/>
                  </a:lnTo>
                  <a:cubicBezTo>
                    <a:pt x="271" y="38"/>
                    <a:pt x="279" y="44"/>
                    <a:pt x="279" y="86"/>
                  </a:cubicBezTo>
                  <a:lnTo>
                    <a:pt x="279" y="276"/>
                  </a:lnTo>
                  <a:cubicBezTo>
                    <a:pt x="255" y="246"/>
                    <a:pt x="221" y="222"/>
                    <a:pt x="177" y="222"/>
                  </a:cubicBezTo>
                  <a:cubicBezTo>
                    <a:pt x="83" y="222"/>
                    <a:pt x="0" y="308"/>
                    <a:pt x="0" y="422"/>
                  </a:cubicBezTo>
                  <a:cubicBezTo>
                    <a:pt x="0" y="534"/>
                    <a:pt x="78" y="622"/>
                    <a:pt x="170" y="622"/>
                  </a:cubicBezTo>
                  <a:cubicBezTo>
                    <a:pt x="221" y="622"/>
                    <a:pt x="257" y="592"/>
                    <a:pt x="277" y="564"/>
                  </a:cubicBezTo>
                  <a:close/>
                  <a:moveTo>
                    <a:pt x="277" y="328"/>
                  </a:moveTo>
                  <a:lnTo>
                    <a:pt x="277" y="508"/>
                  </a:lnTo>
                  <a:cubicBezTo>
                    <a:pt x="277" y="524"/>
                    <a:pt x="277" y="526"/>
                    <a:pt x="268" y="540"/>
                  </a:cubicBezTo>
                  <a:cubicBezTo>
                    <a:pt x="244" y="582"/>
                    <a:pt x="208" y="602"/>
                    <a:pt x="174" y="602"/>
                  </a:cubicBezTo>
                  <a:cubicBezTo>
                    <a:pt x="137" y="602"/>
                    <a:pt x="109" y="580"/>
                    <a:pt x="89" y="546"/>
                  </a:cubicBezTo>
                  <a:cubicBezTo>
                    <a:pt x="69" y="510"/>
                    <a:pt x="67" y="460"/>
                    <a:pt x="67" y="424"/>
                  </a:cubicBezTo>
                  <a:cubicBezTo>
                    <a:pt x="67" y="390"/>
                    <a:pt x="67" y="338"/>
                    <a:pt x="90" y="298"/>
                  </a:cubicBezTo>
                  <a:cubicBezTo>
                    <a:pt x="109" y="270"/>
                    <a:pt x="137" y="242"/>
                    <a:pt x="181" y="242"/>
                  </a:cubicBezTo>
                  <a:cubicBezTo>
                    <a:pt x="210" y="242"/>
                    <a:pt x="242" y="254"/>
                    <a:pt x="268" y="294"/>
                  </a:cubicBezTo>
                  <a:cubicBezTo>
                    <a:pt x="277" y="310"/>
                    <a:pt x="277" y="312"/>
                    <a:pt x="277" y="3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94F7871-BC60-B944-8AF9-3ACBE6B267EE}"/>
                </a:ext>
              </a:extLst>
            </p:cNvPr>
            <p:cNvSpPr/>
            <p:nvPr/>
          </p:nvSpPr>
          <p:spPr>
            <a:xfrm>
              <a:off x="153720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9124399-F4AE-0A47-A468-BACAF5609243}"/>
                </a:ext>
              </a:extLst>
            </p:cNvPr>
            <p:cNvSpPr/>
            <p:nvPr/>
          </p:nvSpPr>
          <p:spPr>
            <a:xfrm>
              <a:off x="1699200" y="6295679"/>
              <a:ext cx="12924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06">
                  <a:moveTo>
                    <a:pt x="233" y="328"/>
                  </a:moveTo>
                  <a:cubicBezTo>
                    <a:pt x="235" y="364"/>
                    <a:pt x="257" y="400"/>
                    <a:pt x="295" y="400"/>
                  </a:cubicBezTo>
                  <a:cubicBezTo>
                    <a:pt x="311" y="400"/>
                    <a:pt x="360" y="388"/>
                    <a:pt x="360" y="316"/>
                  </a:cubicBezTo>
                  <a:lnTo>
                    <a:pt x="360" y="268"/>
                  </a:lnTo>
                  <a:lnTo>
                    <a:pt x="340" y="268"/>
                  </a:lnTo>
                  <a:lnTo>
                    <a:pt x="340" y="316"/>
                  </a:lnTo>
                  <a:cubicBezTo>
                    <a:pt x="340" y="368"/>
                    <a:pt x="320" y="374"/>
                    <a:pt x="311" y="374"/>
                  </a:cubicBezTo>
                  <a:cubicBezTo>
                    <a:pt x="286" y="374"/>
                    <a:pt x="282" y="334"/>
                    <a:pt x="282" y="330"/>
                  </a:cubicBezTo>
                  <a:lnTo>
                    <a:pt x="282" y="152"/>
                  </a:lnTo>
                  <a:cubicBezTo>
                    <a:pt x="282" y="116"/>
                    <a:pt x="282" y="82"/>
                    <a:pt x="253" y="48"/>
                  </a:cubicBezTo>
                  <a:cubicBezTo>
                    <a:pt x="222" y="14"/>
                    <a:pt x="183" y="0"/>
                    <a:pt x="145" y="0"/>
                  </a:cubicBezTo>
                  <a:cubicBezTo>
                    <a:pt x="78" y="0"/>
                    <a:pt x="24" y="42"/>
                    <a:pt x="24" y="100"/>
                  </a:cubicBezTo>
                  <a:cubicBezTo>
                    <a:pt x="24" y="126"/>
                    <a:pt x="40" y="142"/>
                    <a:pt x="60" y="142"/>
                  </a:cubicBezTo>
                  <a:cubicBezTo>
                    <a:pt x="83" y="142"/>
                    <a:pt x="96" y="124"/>
                    <a:pt x="96" y="100"/>
                  </a:cubicBezTo>
                  <a:cubicBezTo>
                    <a:pt x="96" y="90"/>
                    <a:pt x="92" y="60"/>
                    <a:pt x="56" y="60"/>
                  </a:cubicBezTo>
                  <a:cubicBezTo>
                    <a:pt x="78" y="30"/>
                    <a:pt x="116" y="20"/>
                    <a:pt x="143" y="20"/>
                  </a:cubicBezTo>
                  <a:cubicBezTo>
                    <a:pt x="181" y="20"/>
                    <a:pt x="226" y="54"/>
                    <a:pt x="226" y="132"/>
                  </a:cubicBezTo>
                  <a:lnTo>
                    <a:pt x="226" y="166"/>
                  </a:lnTo>
                  <a:cubicBezTo>
                    <a:pt x="186" y="168"/>
                    <a:pt x="130" y="170"/>
                    <a:pt x="80" y="196"/>
                  </a:cubicBezTo>
                  <a:cubicBezTo>
                    <a:pt x="20" y="226"/>
                    <a:pt x="0" y="272"/>
                    <a:pt x="0" y="312"/>
                  </a:cubicBezTo>
                  <a:cubicBezTo>
                    <a:pt x="0" y="384"/>
                    <a:pt x="78" y="406"/>
                    <a:pt x="128" y="406"/>
                  </a:cubicBezTo>
                  <a:cubicBezTo>
                    <a:pt x="181" y="406"/>
                    <a:pt x="217" y="370"/>
                    <a:pt x="233" y="328"/>
                  </a:cubicBezTo>
                  <a:close/>
                  <a:moveTo>
                    <a:pt x="226" y="184"/>
                  </a:moveTo>
                  <a:lnTo>
                    <a:pt x="226" y="272"/>
                  </a:lnTo>
                  <a:cubicBezTo>
                    <a:pt x="226" y="356"/>
                    <a:pt x="170" y="386"/>
                    <a:pt x="134" y="386"/>
                  </a:cubicBezTo>
                  <a:cubicBezTo>
                    <a:pt x="94" y="386"/>
                    <a:pt x="61" y="354"/>
                    <a:pt x="61" y="310"/>
                  </a:cubicBezTo>
                  <a:cubicBezTo>
                    <a:pt x="61" y="262"/>
                    <a:pt x="96" y="188"/>
                    <a:pt x="226" y="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8B9FC3-0623-354A-AE13-9487AB0604DF}"/>
                </a:ext>
              </a:extLst>
            </p:cNvPr>
            <p:cNvSpPr/>
            <p:nvPr/>
          </p:nvSpPr>
          <p:spPr>
            <a:xfrm>
              <a:off x="1827000" y="6301440"/>
              <a:ext cx="14040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1" h="560">
                  <a:moveTo>
                    <a:pt x="317" y="84"/>
                  </a:moveTo>
                  <a:cubicBezTo>
                    <a:pt x="336" y="28"/>
                    <a:pt x="378" y="28"/>
                    <a:pt x="391" y="28"/>
                  </a:cubicBezTo>
                  <a:lnTo>
                    <a:pt x="391" y="0"/>
                  </a:lnTo>
                  <a:cubicBezTo>
                    <a:pt x="373" y="2"/>
                    <a:pt x="349" y="2"/>
                    <a:pt x="331" y="2"/>
                  </a:cubicBezTo>
                  <a:cubicBezTo>
                    <a:pt x="317" y="2"/>
                    <a:pt x="279" y="0"/>
                    <a:pt x="260" y="0"/>
                  </a:cubicBezTo>
                  <a:lnTo>
                    <a:pt x="260" y="28"/>
                  </a:lnTo>
                  <a:cubicBezTo>
                    <a:pt x="286" y="28"/>
                    <a:pt x="298" y="44"/>
                    <a:pt x="298" y="66"/>
                  </a:cubicBezTo>
                  <a:cubicBezTo>
                    <a:pt x="298" y="74"/>
                    <a:pt x="298" y="76"/>
                    <a:pt x="293" y="86"/>
                  </a:cubicBezTo>
                  <a:lnTo>
                    <a:pt x="213" y="304"/>
                  </a:lnTo>
                  <a:lnTo>
                    <a:pt x="125" y="66"/>
                  </a:lnTo>
                  <a:cubicBezTo>
                    <a:pt x="121" y="58"/>
                    <a:pt x="119" y="54"/>
                    <a:pt x="119" y="50"/>
                  </a:cubicBezTo>
                  <a:cubicBezTo>
                    <a:pt x="119" y="28"/>
                    <a:pt x="150" y="28"/>
                    <a:pt x="165" y="28"/>
                  </a:cubicBezTo>
                  <a:lnTo>
                    <a:pt x="165" y="0"/>
                  </a:lnTo>
                  <a:cubicBezTo>
                    <a:pt x="143" y="0"/>
                    <a:pt x="90" y="2"/>
                    <a:pt x="78" y="2"/>
                  </a:cubicBezTo>
                  <a:cubicBezTo>
                    <a:pt x="56" y="2"/>
                    <a:pt x="24" y="2"/>
                    <a:pt x="0" y="0"/>
                  </a:cubicBezTo>
                  <a:lnTo>
                    <a:pt x="0" y="28"/>
                  </a:lnTo>
                  <a:cubicBezTo>
                    <a:pt x="38" y="28"/>
                    <a:pt x="54" y="28"/>
                    <a:pt x="65" y="58"/>
                  </a:cubicBezTo>
                  <a:lnTo>
                    <a:pt x="184" y="380"/>
                  </a:lnTo>
                  <a:cubicBezTo>
                    <a:pt x="181" y="392"/>
                    <a:pt x="170" y="420"/>
                    <a:pt x="165" y="432"/>
                  </a:cubicBezTo>
                  <a:cubicBezTo>
                    <a:pt x="147" y="480"/>
                    <a:pt x="125" y="542"/>
                    <a:pt x="74" y="542"/>
                  </a:cubicBezTo>
                  <a:cubicBezTo>
                    <a:pt x="69" y="542"/>
                    <a:pt x="51" y="542"/>
                    <a:pt x="36" y="526"/>
                  </a:cubicBezTo>
                  <a:cubicBezTo>
                    <a:pt x="61" y="522"/>
                    <a:pt x="67" y="502"/>
                    <a:pt x="67" y="488"/>
                  </a:cubicBezTo>
                  <a:cubicBezTo>
                    <a:pt x="67" y="466"/>
                    <a:pt x="52" y="452"/>
                    <a:pt x="34" y="452"/>
                  </a:cubicBezTo>
                  <a:cubicBezTo>
                    <a:pt x="18" y="452"/>
                    <a:pt x="0" y="462"/>
                    <a:pt x="0" y="490"/>
                  </a:cubicBezTo>
                  <a:cubicBezTo>
                    <a:pt x="0" y="530"/>
                    <a:pt x="34" y="560"/>
                    <a:pt x="74" y="560"/>
                  </a:cubicBezTo>
                  <a:cubicBezTo>
                    <a:pt x="123" y="560"/>
                    <a:pt x="157" y="510"/>
                    <a:pt x="175" y="4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23AB59A-EC31-B740-996E-2AB88E3912CD}"/>
                </a:ext>
              </a:extLst>
            </p:cNvPr>
            <p:cNvSpPr/>
            <p:nvPr/>
          </p:nvSpPr>
          <p:spPr>
            <a:xfrm>
              <a:off x="1972080" y="6295679"/>
              <a:ext cx="12744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406">
                  <a:moveTo>
                    <a:pt x="355" y="206"/>
                  </a:moveTo>
                  <a:cubicBezTo>
                    <a:pt x="355" y="94"/>
                    <a:pt x="273" y="0"/>
                    <a:pt x="177" y="0"/>
                  </a:cubicBezTo>
                  <a:cubicBezTo>
                    <a:pt x="78" y="0"/>
                    <a:pt x="0" y="96"/>
                    <a:pt x="0" y="206"/>
                  </a:cubicBezTo>
                  <a:cubicBezTo>
                    <a:pt x="0" y="320"/>
                    <a:pt x="83" y="406"/>
                    <a:pt x="177" y="406"/>
                  </a:cubicBezTo>
                  <a:cubicBezTo>
                    <a:pt x="273" y="406"/>
                    <a:pt x="355" y="318"/>
                    <a:pt x="355" y="206"/>
                  </a:cubicBezTo>
                  <a:close/>
                  <a:moveTo>
                    <a:pt x="177" y="384"/>
                  </a:moveTo>
                  <a:cubicBezTo>
                    <a:pt x="143" y="384"/>
                    <a:pt x="109" y="364"/>
                    <a:pt x="87" y="324"/>
                  </a:cubicBezTo>
                  <a:cubicBezTo>
                    <a:pt x="67" y="286"/>
                    <a:pt x="67" y="232"/>
                    <a:pt x="67" y="200"/>
                  </a:cubicBezTo>
                  <a:cubicBezTo>
                    <a:pt x="67" y="166"/>
                    <a:pt x="67" y="118"/>
                    <a:pt x="85" y="78"/>
                  </a:cubicBezTo>
                  <a:cubicBezTo>
                    <a:pt x="107" y="38"/>
                    <a:pt x="145" y="20"/>
                    <a:pt x="177" y="20"/>
                  </a:cubicBezTo>
                  <a:cubicBezTo>
                    <a:pt x="212" y="20"/>
                    <a:pt x="246" y="38"/>
                    <a:pt x="266" y="76"/>
                  </a:cubicBezTo>
                  <a:cubicBezTo>
                    <a:pt x="288" y="114"/>
                    <a:pt x="288" y="166"/>
                    <a:pt x="288" y="200"/>
                  </a:cubicBezTo>
                  <a:cubicBezTo>
                    <a:pt x="288" y="232"/>
                    <a:pt x="288" y="280"/>
                    <a:pt x="270" y="318"/>
                  </a:cubicBezTo>
                  <a:cubicBezTo>
                    <a:pt x="253" y="358"/>
                    <a:pt x="217" y="384"/>
                    <a:pt x="177" y="3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7FE38-DBD0-1D43-A91E-26F6B61C4EC2}"/>
                </a:ext>
              </a:extLst>
            </p:cNvPr>
            <p:cNvSpPr/>
            <p:nvPr/>
          </p:nvSpPr>
          <p:spPr>
            <a:xfrm>
              <a:off x="2116080" y="6297840"/>
              <a:ext cx="144360" cy="14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2" h="400">
                  <a:moveTo>
                    <a:pt x="286" y="320"/>
                  </a:moveTo>
                  <a:lnTo>
                    <a:pt x="286" y="400"/>
                  </a:lnTo>
                  <a:lnTo>
                    <a:pt x="402" y="390"/>
                  </a:lnTo>
                  <a:lnTo>
                    <a:pt x="402" y="362"/>
                  </a:lnTo>
                  <a:cubicBezTo>
                    <a:pt x="345" y="362"/>
                    <a:pt x="340" y="356"/>
                    <a:pt x="340" y="314"/>
                  </a:cubicBezTo>
                  <a:lnTo>
                    <a:pt x="340" y="0"/>
                  </a:lnTo>
                  <a:lnTo>
                    <a:pt x="222" y="10"/>
                  </a:lnTo>
                  <a:lnTo>
                    <a:pt x="222" y="38"/>
                  </a:lnTo>
                  <a:cubicBezTo>
                    <a:pt x="279" y="38"/>
                    <a:pt x="284" y="44"/>
                    <a:pt x="284" y="86"/>
                  </a:cubicBezTo>
                  <a:lnTo>
                    <a:pt x="284" y="244"/>
                  </a:lnTo>
                  <a:cubicBezTo>
                    <a:pt x="284" y="320"/>
                    <a:pt x="246" y="380"/>
                    <a:pt x="188" y="380"/>
                  </a:cubicBezTo>
                  <a:cubicBezTo>
                    <a:pt x="121" y="380"/>
                    <a:pt x="118" y="340"/>
                    <a:pt x="118" y="294"/>
                  </a:cubicBezTo>
                  <a:lnTo>
                    <a:pt x="118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61" y="38"/>
                    <a:pt x="61" y="40"/>
                    <a:pt x="61" y="118"/>
                  </a:cubicBezTo>
                  <a:lnTo>
                    <a:pt x="61" y="250"/>
                  </a:lnTo>
                  <a:cubicBezTo>
                    <a:pt x="61" y="320"/>
                    <a:pt x="61" y="400"/>
                    <a:pt x="184" y="400"/>
                  </a:cubicBezTo>
                  <a:cubicBezTo>
                    <a:pt x="228" y="400"/>
                    <a:pt x="264" y="376"/>
                    <a:pt x="286" y="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9D3A5BA-4789-A141-8764-6D7738D6876B}"/>
                </a:ext>
              </a:extLst>
            </p:cNvPr>
            <p:cNvSpPr/>
            <p:nvPr/>
          </p:nvSpPr>
          <p:spPr>
            <a:xfrm>
              <a:off x="2270160" y="6243120"/>
              <a:ext cx="89640" cy="19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52">
                  <a:moveTo>
                    <a:pt x="123" y="190"/>
                  </a:moveTo>
                  <a:lnTo>
                    <a:pt x="237" y="190"/>
                  </a:lnTo>
                  <a:lnTo>
                    <a:pt x="237" y="162"/>
                  </a:lnTo>
                  <a:lnTo>
                    <a:pt x="123" y="162"/>
                  </a:lnTo>
                  <a:lnTo>
                    <a:pt x="123" y="0"/>
                  </a:lnTo>
                  <a:lnTo>
                    <a:pt x="103" y="0"/>
                  </a:lnTo>
                  <a:cubicBezTo>
                    <a:pt x="103" y="72"/>
                    <a:pt x="78" y="166"/>
                    <a:pt x="0" y="170"/>
                  </a:cubicBezTo>
                  <a:lnTo>
                    <a:pt x="0" y="190"/>
                  </a:lnTo>
                  <a:lnTo>
                    <a:pt x="69" y="190"/>
                  </a:lnTo>
                  <a:lnTo>
                    <a:pt x="69" y="432"/>
                  </a:lnTo>
                  <a:cubicBezTo>
                    <a:pt x="69" y="542"/>
                    <a:pt x="143" y="552"/>
                    <a:pt x="172" y="552"/>
                  </a:cubicBezTo>
                  <a:cubicBezTo>
                    <a:pt x="228" y="552"/>
                    <a:pt x="250" y="490"/>
                    <a:pt x="250" y="432"/>
                  </a:cubicBezTo>
                  <a:lnTo>
                    <a:pt x="250" y="382"/>
                  </a:lnTo>
                  <a:lnTo>
                    <a:pt x="230" y="382"/>
                  </a:lnTo>
                  <a:lnTo>
                    <a:pt x="230" y="432"/>
                  </a:lnTo>
                  <a:cubicBezTo>
                    <a:pt x="230" y="496"/>
                    <a:pt x="206" y="530"/>
                    <a:pt x="177" y="530"/>
                  </a:cubicBezTo>
                  <a:cubicBezTo>
                    <a:pt x="123" y="530"/>
                    <a:pt x="123" y="450"/>
                    <a:pt x="123" y="4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5FBE333-97FE-144F-A99A-5E6E099AF909}"/>
                </a:ext>
              </a:extLst>
            </p:cNvPr>
            <p:cNvSpPr/>
            <p:nvPr/>
          </p:nvSpPr>
          <p:spPr>
            <a:xfrm>
              <a:off x="247932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5FEEB6-75BE-6D43-8250-2352590FED8E}"/>
                </a:ext>
              </a:extLst>
            </p:cNvPr>
            <p:cNvSpPr/>
            <p:nvPr/>
          </p:nvSpPr>
          <p:spPr>
            <a:xfrm>
              <a:off x="2645280" y="6295679"/>
              <a:ext cx="110880" cy="14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9" h="406">
                  <a:moveTo>
                    <a:pt x="67" y="174"/>
                  </a:moveTo>
                  <a:cubicBezTo>
                    <a:pt x="72" y="42"/>
                    <a:pt x="139" y="20"/>
                    <a:pt x="166" y="20"/>
                  </a:cubicBezTo>
                  <a:cubicBezTo>
                    <a:pt x="248" y="20"/>
                    <a:pt x="257" y="138"/>
                    <a:pt x="257" y="174"/>
                  </a:cubicBezTo>
                  <a:close/>
                  <a:moveTo>
                    <a:pt x="67" y="192"/>
                  </a:moveTo>
                  <a:lnTo>
                    <a:pt x="289" y="192"/>
                  </a:lnTo>
                  <a:cubicBezTo>
                    <a:pt x="307" y="192"/>
                    <a:pt x="309" y="192"/>
                    <a:pt x="309" y="174"/>
                  </a:cubicBezTo>
                  <a:cubicBezTo>
                    <a:pt x="309" y="86"/>
                    <a:pt x="266" y="0"/>
                    <a:pt x="166" y="0"/>
                  </a:cubicBezTo>
                  <a:cubicBezTo>
                    <a:pt x="74" y="0"/>
                    <a:pt x="0" y="90"/>
                    <a:pt x="0" y="202"/>
                  </a:cubicBezTo>
                  <a:cubicBezTo>
                    <a:pt x="0" y="320"/>
                    <a:pt x="83" y="406"/>
                    <a:pt x="175" y="406"/>
                  </a:cubicBezTo>
                  <a:cubicBezTo>
                    <a:pt x="273" y="406"/>
                    <a:pt x="309" y="308"/>
                    <a:pt x="309" y="290"/>
                  </a:cubicBezTo>
                  <a:cubicBezTo>
                    <a:pt x="309" y="282"/>
                    <a:pt x="302" y="280"/>
                    <a:pt x="298" y="280"/>
                  </a:cubicBezTo>
                  <a:cubicBezTo>
                    <a:pt x="291" y="280"/>
                    <a:pt x="289" y="286"/>
                    <a:pt x="289" y="292"/>
                  </a:cubicBezTo>
                  <a:cubicBezTo>
                    <a:pt x="260" y="384"/>
                    <a:pt x="188" y="384"/>
                    <a:pt x="181" y="384"/>
                  </a:cubicBezTo>
                  <a:cubicBezTo>
                    <a:pt x="141" y="384"/>
                    <a:pt x="109" y="356"/>
                    <a:pt x="90" y="324"/>
                  </a:cubicBezTo>
                  <a:cubicBezTo>
                    <a:pt x="67" y="282"/>
                    <a:pt x="67" y="224"/>
                    <a:pt x="67" y="1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1EB8792-6D97-BF4A-ACB2-20AB51C2EA43}"/>
                </a:ext>
              </a:extLst>
            </p:cNvPr>
            <p:cNvSpPr/>
            <p:nvPr/>
          </p:nvSpPr>
          <p:spPr>
            <a:xfrm>
              <a:off x="2772360" y="6297840"/>
              <a:ext cx="96840" cy="14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390">
                  <a:moveTo>
                    <a:pt x="110" y="98"/>
                  </a:moveTo>
                  <a:lnTo>
                    <a:pt x="110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3" y="44"/>
                    <a:pt x="63" y="86"/>
                  </a:cubicBezTo>
                  <a:lnTo>
                    <a:pt x="63" y="324"/>
                  </a:lnTo>
                  <a:cubicBezTo>
                    <a:pt x="63" y="362"/>
                    <a:pt x="54" y="362"/>
                    <a:pt x="0" y="362"/>
                  </a:cubicBezTo>
                  <a:lnTo>
                    <a:pt x="0" y="390"/>
                  </a:lnTo>
                  <a:cubicBezTo>
                    <a:pt x="31" y="390"/>
                    <a:pt x="69" y="388"/>
                    <a:pt x="90" y="388"/>
                  </a:cubicBezTo>
                  <a:cubicBezTo>
                    <a:pt x="123" y="388"/>
                    <a:pt x="161" y="388"/>
                    <a:pt x="194" y="390"/>
                  </a:cubicBezTo>
                  <a:lnTo>
                    <a:pt x="194" y="362"/>
                  </a:lnTo>
                  <a:lnTo>
                    <a:pt x="175" y="362"/>
                  </a:lnTo>
                  <a:cubicBezTo>
                    <a:pt x="118" y="362"/>
                    <a:pt x="116" y="354"/>
                    <a:pt x="116" y="322"/>
                  </a:cubicBezTo>
                  <a:lnTo>
                    <a:pt x="116" y="186"/>
                  </a:lnTo>
                  <a:cubicBezTo>
                    <a:pt x="116" y="98"/>
                    <a:pt x="148" y="20"/>
                    <a:pt x="210" y="20"/>
                  </a:cubicBezTo>
                  <a:cubicBezTo>
                    <a:pt x="215" y="20"/>
                    <a:pt x="217" y="20"/>
                    <a:pt x="219" y="20"/>
                  </a:cubicBezTo>
                  <a:cubicBezTo>
                    <a:pt x="215" y="22"/>
                    <a:pt x="201" y="32"/>
                    <a:pt x="201" y="54"/>
                  </a:cubicBezTo>
                  <a:cubicBezTo>
                    <a:pt x="201" y="80"/>
                    <a:pt x="217" y="92"/>
                    <a:pt x="235" y="92"/>
                  </a:cubicBezTo>
                  <a:cubicBezTo>
                    <a:pt x="250" y="92"/>
                    <a:pt x="270" y="82"/>
                    <a:pt x="270" y="54"/>
                  </a:cubicBezTo>
                  <a:cubicBezTo>
                    <a:pt x="270" y="26"/>
                    <a:pt x="244" y="0"/>
                    <a:pt x="210" y="0"/>
                  </a:cubicBezTo>
                  <a:cubicBezTo>
                    <a:pt x="152" y="0"/>
                    <a:pt x="123" y="60"/>
                    <a:pt x="110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498305D-48DE-1D45-A19C-70530CFA139C}"/>
                </a:ext>
              </a:extLst>
            </p:cNvPr>
            <p:cNvSpPr/>
            <p:nvPr/>
          </p:nvSpPr>
          <p:spPr>
            <a:xfrm>
              <a:off x="2979360" y="6297840"/>
              <a:ext cx="141480" cy="20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4" h="560">
                  <a:moveTo>
                    <a:pt x="116" y="58"/>
                  </a:moveTo>
                  <a:lnTo>
                    <a:pt x="116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1" y="42"/>
                    <a:pt x="61" y="82"/>
                  </a:cubicBezTo>
                  <a:lnTo>
                    <a:pt x="61" y="494"/>
                  </a:lnTo>
                  <a:cubicBezTo>
                    <a:pt x="61" y="534"/>
                    <a:pt x="54" y="534"/>
                    <a:pt x="0" y="534"/>
                  </a:cubicBezTo>
                  <a:lnTo>
                    <a:pt x="0" y="560"/>
                  </a:lnTo>
                  <a:cubicBezTo>
                    <a:pt x="27" y="560"/>
                    <a:pt x="69" y="558"/>
                    <a:pt x="89" y="558"/>
                  </a:cubicBezTo>
                  <a:cubicBezTo>
                    <a:pt x="110" y="558"/>
                    <a:pt x="152" y="560"/>
                    <a:pt x="179" y="560"/>
                  </a:cubicBezTo>
                  <a:lnTo>
                    <a:pt x="179" y="534"/>
                  </a:lnTo>
                  <a:cubicBezTo>
                    <a:pt x="127" y="534"/>
                    <a:pt x="118" y="534"/>
                    <a:pt x="118" y="494"/>
                  </a:cubicBezTo>
                  <a:lnTo>
                    <a:pt x="118" y="346"/>
                  </a:lnTo>
                  <a:lnTo>
                    <a:pt x="118" y="338"/>
                  </a:lnTo>
                  <a:cubicBezTo>
                    <a:pt x="121" y="352"/>
                    <a:pt x="156" y="400"/>
                    <a:pt x="215" y="400"/>
                  </a:cubicBezTo>
                  <a:cubicBezTo>
                    <a:pt x="311" y="400"/>
                    <a:pt x="394" y="314"/>
                    <a:pt x="394" y="200"/>
                  </a:cubicBezTo>
                  <a:cubicBezTo>
                    <a:pt x="394" y="88"/>
                    <a:pt x="317" y="0"/>
                    <a:pt x="226" y="0"/>
                  </a:cubicBezTo>
                  <a:cubicBezTo>
                    <a:pt x="165" y="0"/>
                    <a:pt x="130" y="38"/>
                    <a:pt x="116" y="58"/>
                  </a:cubicBezTo>
                  <a:close/>
                  <a:moveTo>
                    <a:pt x="118" y="290"/>
                  </a:moveTo>
                  <a:lnTo>
                    <a:pt x="118" y="92"/>
                  </a:lnTo>
                  <a:cubicBezTo>
                    <a:pt x="141" y="48"/>
                    <a:pt x="179" y="22"/>
                    <a:pt x="221" y="22"/>
                  </a:cubicBezTo>
                  <a:cubicBezTo>
                    <a:pt x="279" y="22"/>
                    <a:pt x="327" y="100"/>
                    <a:pt x="327" y="200"/>
                  </a:cubicBezTo>
                  <a:cubicBezTo>
                    <a:pt x="327" y="306"/>
                    <a:pt x="271" y="380"/>
                    <a:pt x="212" y="380"/>
                  </a:cubicBezTo>
                  <a:cubicBezTo>
                    <a:pt x="181" y="380"/>
                    <a:pt x="150" y="362"/>
                    <a:pt x="128" y="326"/>
                  </a:cubicBezTo>
                  <a:cubicBezTo>
                    <a:pt x="118" y="308"/>
                    <a:pt x="118" y="306"/>
                    <a:pt x="118" y="2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592EA6B-6AF3-494C-874E-AF354B16F10E}"/>
                </a:ext>
              </a:extLst>
            </p:cNvPr>
            <p:cNvSpPr/>
            <p:nvPr/>
          </p:nvSpPr>
          <p:spPr>
            <a:xfrm>
              <a:off x="3138840" y="6297840"/>
              <a:ext cx="144360" cy="14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2" h="400">
                  <a:moveTo>
                    <a:pt x="286" y="320"/>
                  </a:moveTo>
                  <a:lnTo>
                    <a:pt x="286" y="400"/>
                  </a:lnTo>
                  <a:lnTo>
                    <a:pt x="402" y="390"/>
                  </a:lnTo>
                  <a:lnTo>
                    <a:pt x="402" y="362"/>
                  </a:lnTo>
                  <a:cubicBezTo>
                    <a:pt x="345" y="362"/>
                    <a:pt x="340" y="356"/>
                    <a:pt x="340" y="314"/>
                  </a:cubicBezTo>
                  <a:lnTo>
                    <a:pt x="340" y="0"/>
                  </a:lnTo>
                  <a:lnTo>
                    <a:pt x="222" y="10"/>
                  </a:lnTo>
                  <a:lnTo>
                    <a:pt x="222" y="38"/>
                  </a:lnTo>
                  <a:cubicBezTo>
                    <a:pt x="279" y="38"/>
                    <a:pt x="284" y="44"/>
                    <a:pt x="284" y="86"/>
                  </a:cubicBezTo>
                  <a:lnTo>
                    <a:pt x="284" y="244"/>
                  </a:lnTo>
                  <a:cubicBezTo>
                    <a:pt x="284" y="320"/>
                    <a:pt x="246" y="380"/>
                    <a:pt x="188" y="380"/>
                  </a:cubicBezTo>
                  <a:cubicBezTo>
                    <a:pt x="121" y="380"/>
                    <a:pt x="118" y="340"/>
                    <a:pt x="118" y="294"/>
                  </a:cubicBezTo>
                  <a:lnTo>
                    <a:pt x="118" y="0"/>
                  </a:lnTo>
                  <a:lnTo>
                    <a:pt x="0" y="10"/>
                  </a:lnTo>
                  <a:lnTo>
                    <a:pt x="0" y="38"/>
                  </a:lnTo>
                  <a:cubicBezTo>
                    <a:pt x="61" y="38"/>
                    <a:pt x="61" y="40"/>
                    <a:pt x="61" y="118"/>
                  </a:cubicBezTo>
                  <a:lnTo>
                    <a:pt x="61" y="250"/>
                  </a:lnTo>
                  <a:cubicBezTo>
                    <a:pt x="61" y="320"/>
                    <a:pt x="61" y="400"/>
                    <a:pt x="183" y="400"/>
                  </a:cubicBezTo>
                  <a:cubicBezTo>
                    <a:pt x="228" y="400"/>
                    <a:pt x="264" y="376"/>
                    <a:pt x="286" y="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33D496F-9974-0348-A603-D9BF8C34DE83}"/>
                </a:ext>
              </a:extLst>
            </p:cNvPr>
            <p:cNvSpPr/>
            <p:nvPr/>
          </p:nvSpPr>
          <p:spPr>
            <a:xfrm>
              <a:off x="3297240" y="6217919"/>
              <a:ext cx="6408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612">
                  <a:moveTo>
                    <a:pt x="116" y="0"/>
                  </a:move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3" y="44"/>
                    <a:pt x="63" y="86"/>
                  </a:cubicBezTo>
                  <a:lnTo>
                    <a:pt x="63" y="544"/>
                  </a:lnTo>
                  <a:cubicBezTo>
                    <a:pt x="63" y="584"/>
                    <a:pt x="54" y="584"/>
                    <a:pt x="0" y="584"/>
                  </a:cubicBezTo>
                  <a:lnTo>
                    <a:pt x="0" y="612"/>
                  </a:lnTo>
                  <a:cubicBezTo>
                    <a:pt x="27" y="610"/>
                    <a:pt x="69" y="610"/>
                    <a:pt x="89" y="610"/>
                  </a:cubicBezTo>
                  <a:cubicBezTo>
                    <a:pt x="109" y="610"/>
                    <a:pt x="148" y="610"/>
                    <a:pt x="179" y="612"/>
                  </a:cubicBezTo>
                  <a:lnTo>
                    <a:pt x="179" y="584"/>
                  </a:lnTo>
                  <a:cubicBezTo>
                    <a:pt x="125" y="584"/>
                    <a:pt x="116" y="584"/>
                    <a:pt x="116" y="5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139FCA6-7457-AF49-804A-BB931B4A5DDE}"/>
                </a:ext>
              </a:extLst>
            </p:cNvPr>
            <p:cNvSpPr/>
            <p:nvPr/>
          </p:nvSpPr>
          <p:spPr>
            <a:xfrm>
              <a:off x="3376440" y="6217919"/>
              <a:ext cx="64080" cy="21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612">
                  <a:moveTo>
                    <a:pt x="116" y="0"/>
                  </a:moveTo>
                  <a:lnTo>
                    <a:pt x="0" y="10"/>
                  </a:lnTo>
                  <a:lnTo>
                    <a:pt x="0" y="38"/>
                  </a:lnTo>
                  <a:cubicBezTo>
                    <a:pt x="56" y="38"/>
                    <a:pt x="63" y="44"/>
                    <a:pt x="63" y="86"/>
                  </a:cubicBezTo>
                  <a:lnTo>
                    <a:pt x="63" y="544"/>
                  </a:lnTo>
                  <a:cubicBezTo>
                    <a:pt x="63" y="584"/>
                    <a:pt x="54" y="584"/>
                    <a:pt x="0" y="584"/>
                  </a:cubicBezTo>
                  <a:lnTo>
                    <a:pt x="0" y="612"/>
                  </a:lnTo>
                  <a:cubicBezTo>
                    <a:pt x="27" y="610"/>
                    <a:pt x="69" y="610"/>
                    <a:pt x="89" y="610"/>
                  </a:cubicBezTo>
                  <a:cubicBezTo>
                    <a:pt x="109" y="610"/>
                    <a:pt x="148" y="610"/>
                    <a:pt x="179" y="612"/>
                  </a:cubicBezTo>
                  <a:lnTo>
                    <a:pt x="179" y="584"/>
                  </a:lnTo>
                  <a:cubicBezTo>
                    <a:pt x="125" y="584"/>
                    <a:pt x="116" y="584"/>
                    <a:pt x="116" y="5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A6CE1A1-8D99-B841-87B3-5C590EEB15AF}"/>
                </a:ext>
              </a:extLst>
            </p:cNvPr>
            <p:cNvSpPr/>
            <p:nvPr/>
          </p:nvSpPr>
          <p:spPr>
            <a:xfrm>
              <a:off x="3552480" y="6321600"/>
              <a:ext cx="19044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208">
                  <a:moveTo>
                    <a:pt x="503" y="36"/>
                  </a:moveTo>
                  <a:cubicBezTo>
                    <a:pt x="515" y="36"/>
                    <a:pt x="530" y="36"/>
                    <a:pt x="530" y="18"/>
                  </a:cubicBezTo>
                  <a:cubicBezTo>
                    <a:pt x="530" y="0"/>
                    <a:pt x="515" y="0"/>
                    <a:pt x="50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8"/>
                  </a:cubicBezTo>
                  <a:cubicBezTo>
                    <a:pt x="0" y="36"/>
                    <a:pt x="14" y="36"/>
                    <a:pt x="27" y="36"/>
                  </a:cubicBezTo>
                  <a:close/>
                  <a:moveTo>
                    <a:pt x="505" y="208"/>
                  </a:moveTo>
                  <a:cubicBezTo>
                    <a:pt x="515" y="208"/>
                    <a:pt x="530" y="208"/>
                    <a:pt x="530" y="190"/>
                  </a:cubicBezTo>
                  <a:cubicBezTo>
                    <a:pt x="530" y="172"/>
                    <a:pt x="515" y="172"/>
                    <a:pt x="503" y="172"/>
                  </a:cubicBezTo>
                  <a:lnTo>
                    <a:pt x="27" y="172"/>
                  </a:lnTo>
                  <a:cubicBezTo>
                    <a:pt x="14" y="172"/>
                    <a:pt x="0" y="172"/>
                    <a:pt x="0" y="190"/>
                  </a:cubicBezTo>
                  <a:cubicBezTo>
                    <a:pt x="0" y="208"/>
                    <a:pt x="14" y="208"/>
                    <a:pt x="27" y="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03FE0B-F161-7D48-B8B9-5133C10BB378}"/>
                </a:ext>
              </a:extLst>
            </p:cNvPr>
            <p:cNvSpPr/>
            <p:nvPr/>
          </p:nvSpPr>
          <p:spPr>
            <a:xfrm>
              <a:off x="3862799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7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D63A1CB-0318-D54D-8BDA-42EF09B37BAB}"/>
                </a:ext>
              </a:extLst>
            </p:cNvPr>
            <p:cNvSpPr/>
            <p:nvPr/>
          </p:nvSpPr>
          <p:spPr>
            <a:xfrm>
              <a:off x="400427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12C85B8-E194-7C45-87D2-A1D1BC377A20}"/>
                </a:ext>
              </a:extLst>
            </p:cNvPr>
            <p:cNvSpPr/>
            <p:nvPr/>
          </p:nvSpPr>
          <p:spPr>
            <a:xfrm>
              <a:off x="40701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8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6604BC-0638-B743-9DD5-C27A24FA7CDF}"/>
                </a:ext>
              </a:extLst>
            </p:cNvPr>
            <p:cNvSpPr/>
            <p:nvPr/>
          </p:nvSpPr>
          <p:spPr>
            <a:xfrm>
              <a:off x="4307040" y="6282000"/>
              <a:ext cx="1382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426">
                  <a:moveTo>
                    <a:pt x="194" y="188"/>
                  </a:moveTo>
                  <a:lnTo>
                    <a:pt x="34" y="12"/>
                  </a:lnTo>
                  <a:cubicBezTo>
                    <a:pt x="24" y="2"/>
                    <a:pt x="22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2" y="26"/>
                    <a:pt x="11" y="36"/>
                  </a:cubicBezTo>
                  <a:lnTo>
                    <a:pt x="170" y="212"/>
                  </a:lnTo>
                  <a:lnTo>
                    <a:pt x="11" y="390"/>
                  </a:lnTo>
                  <a:cubicBezTo>
                    <a:pt x="2" y="400"/>
                    <a:pt x="0" y="402"/>
                    <a:pt x="0" y="408"/>
                  </a:cubicBezTo>
                  <a:cubicBezTo>
                    <a:pt x="0" y="418"/>
                    <a:pt x="7" y="426"/>
                    <a:pt x="16" y="426"/>
                  </a:cubicBezTo>
                  <a:cubicBezTo>
                    <a:pt x="22" y="426"/>
                    <a:pt x="24" y="424"/>
                    <a:pt x="34" y="414"/>
                  </a:cubicBezTo>
                  <a:lnTo>
                    <a:pt x="192" y="238"/>
                  </a:lnTo>
                  <a:lnTo>
                    <a:pt x="358" y="420"/>
                  </a:lnTo>
                  <a:cubicBezTo>
                    <a:pt x="360" y="422"/>
                    <a:pt x="365" y="426"/>
                    <a:pt x="369" y="426"/>
                  </a:cubicBezTo>
                  <a:cubicBezTo>
                    <a:pt x="380" y="426"/>
                    <a:pt x="385" y="418"/>
                    <a:pt x="385" y="408"/>
                  </a:cubicBezTo>
                  <a:cubicBezTo>
                    <a:pt x="385" y="406"/>
                    <a:pt x="385" y="402"/>
                    <a:pt x="383" y="398"/>
                  </a:cubicBezTo>
                  <a:cubicBezTo>
                    <a:pt x="382" y="396"/>
                    <a:pt x="255" y="258"/>
                    <a:pt x="215" y="212"/>
                  </a:cubicBezTo>
                  <a:lnTo>
                    <a:pt x="362" y="52"/>
                  </a:lnTo>
                  <a:cubicBezTo>
                    <a:pt x="365" y="46"/>
                    <a:pt x="378" y="34"/>
                    <a:pt x="382" y="30"/>
                  </a:cubicBezTo>
                  <a:cubicBezTo>
                    <a:pt x="382" y="28"/>
                    <a:pt x="385" y="24"/>
                    <a:pt x="385" y="18"/>
                  </a:cubicBezTo>
                  <a:cubicBezTo>
                    <a:pt x="385" y="8"/>
                    <a:pt x="380" y="0"/>
                    <a:pt x="369" y="0"/>
                  </a:cubicBezTo>
                  <a:cubicBezTo>
                    <a:pt x="364" y="0"/>
                    <a:pt x="360" y="4"/>
                    <a:pt x="35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79A435-BE81-994E-B955-8344978D5801}"/>
                </a:ext>
              </a:extLst>
            </p:cNvPr>
            <p:cNvSpPr/>
            <p:nvPr/>
          </p:nvSpPr>
          <p:spPr>
            <a:xfrm>
              <a:off x="4574160" y="6351840"/>
              <a:ext cx="174960" cy="1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38">
                  <a:moveTo>
                    <a:pt x="459" y="38"/>
                  </a:moveTo>
                  <a:cubicBezTo>
                    <a:pt x="472" y="38"/>
                    <a:pt x="487" y="38"/>
                    <a:pt x="487" y="18"/>
                  </a:cubicBezTo>
                  <a:cubicBezTo>
                    <a:pt x="487" y="0"/>
                    <a:pt x="472" y="0"/>
                    <a:pt x="459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8"/>
                  </a:cubicBezTo>
                  <a:cubicBezTo>
                    <a:pt x="0" y="38"/>
                    <a:pt x="14" y="38"/>
                    <a:pt x="27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D37BAC6-FEB3-5743-A363-C605808821E9}"/>
                </a:ext>
              </a:extLst>
            </p:cNvPr>
            <p:cNvSpPr/>
            <p:nvPr/>
          </p:nvSpPr>
          <p:spPr>
            <a:xfrm>
              <a:off x="47829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8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2555B4B-F447-1E43-9571-42829D0FA2B1}"/>
                </a:ext>
              </a:extLst>
            </p:cNvPr>
            <p:cNvSpPr/>
            <p:nvPr/>
          </p:nvSpPr>
          <p:spPr>
            <a:xfrm>
              <a:off x="493847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917B85F-C206-1646-A0BB-6474FB8314FE}"/>
                </a:ext>
              </a:extLst>
            </p:cNvPr>
            <p:cNvSpPr/>
            <p:nvPr/>
          </p:nvSpPr>
          <p:spPr>
            <a:xfrm>
              <a:off x="50043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4DD65EE-FA58-E140-A14C-B5FAC3C8FED4}"/>
                </a:ext>
              </a:extLst>
            </p:cNvPr>
            <p:cNvSpPr/>
            <p:nvPr/>
          </p:nvSpPr>
          <p:spPr>
            <a:xfrm>
              <a:off x="5161320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5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EEC9F72-C6A9-1E49-9F3C-AD08890989D9}"/>
                </a:ext>
              </a:extLst>
            </p:cNvPr>
            <p:cNvSpPr/>
            <p:nvPr/>
          </p:nvSpPr>
          <p:spPr>
            <a:xfrm>
              <a:off x="5357880" y="6253200"/>
              <a:ext cx="19044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588">
                  <a:moveTo>
                    <a:pt x="282" y="312"/>
                  </a:moveTo>
                  <a:lnTo>
                    <a:pt x="505" y="312"/>
                  </a:lnTo>
                  <a:cubicBezTo>
                    <a:pt x="515" y="312"/>
                    <a:pt x="530" y="312"/>
                    <a:pt x="530" y="294"/>
                  </a:cubicBezTo>
                  <a:cubicBezTo>
                    <a:pt x="530" y="276"/>
                    <a:pt x="515" y="276"/>
                    <a:pt x="505" y="276"/>
                  </a:cubicBezTo>
                  <a:lnTo>
                    <a:pt x="282" y="276"/>
                  </a:lnTo>
                  <a:lnTo>
                    <a:pt x="282" y="30"/>
                  </a:lnTo>
                  <a:cubicBezTo>
                    <a:pt x="282" y="16"/>
                    <a:pt x="282" y="0"/>
                    <a:pt x="266" y="0"/>
                  </a:cubicBezTo>
                  <a:cubicBezTo>
                    <a:pt x="250" y="0"/>
                    <a:pt x="250" y="16"/>
                    <a:pt x="250" y="30"/>
                  </a:cubicBezTo>
                  <a:lnTo>
                    <a:pt x="250" y="276"/>
                  </a:lnTo>
                  <a:lnTo>
                    <a:pt x="27" y="276"/>
                  </a:lnTo>
                  <a:cubicBezTo>
                    <a:pt x="14" y="276"/>
                    <a:pt x="0" y="276"/>
                    <a:pt x="0" y="294"/>
                  </a:cubicBezTo>
                  <a:cubicBezTo>
                    <a:pt x="0" y="312"/>
                    <a:pt x="14" y="312"/>
                    <a:pt x="27" y="312"/>
                  </a:cubicBezTo>
                  <a:lnTo>
                    <a:pt x="250" y="312"/>
                  </a:lnTo>
                  <a:lnTo>
                    <a:pt x="250" y="558"/>
                  </a:lnTo>
                  <a:cubicBezTo>
                    <a:pt x="250" y="570"/>
                    <a:pt x="250" y="588"/>
                    <a:pt x="266" y="588"/>
                  </a:cubicBezTo>
                  <a:cubicBezTo>
                    <a:pt x="282" y="588"/>
                    <a:pt x="282" y="570"/>
                    <a:pt x="282" y="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37B9FA99-9FF4-8443-AA5E-BA39EFD96EC8}"/>
                </a:ext>
              </a:extLst>
            </p:cNvPr>
            <p:cNvSpPr/>
            <p:nvPr/>
          </p:nvSpPr>
          <p:spPr>
            <a:xfrm>
              <a:off x="563868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1FA412F-55B2-E545-8653-E38AB94E5839}"/>
                </a:ext>
              </a:extLst>
            </p:cNvPr>
            <p:cNvSpPr/>
            <p:nvPr/>
          </p:nvSpPr>
          <p:spPr>
            <a:xfrm>
              <a:off x="5794200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4ECBF32-E7E9-3B44-82E0-A6C971792771}"/>
                </a:ext>
              </a:extLst>
            </p:cNvPr>
            <p:cNvSpPr/>
            <p:nvPr/>
          </p:nvSpPr>
          <p:spPr>
            <a:xfrm>
              <a:off x="5860079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3EFF473-A8B1-9641-AC7A-E9A960F4744E}"/>
                </a:ext>
              </a:extLst>
            </p:cNvPr>
            <p:cNvSpPr/>
            <p:nvPr/>
          </p:nvSpPr>
          <p:spPr>
            <a:xfrm>
              <a:off x="6003360" y="6226560"/>
              <a:ext cx="1188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606">
                  <a:moveTo>
                    <a:pt x="260" y="306"/>
                  </a:moveTo>
                  <a:lnTo>
                    <a:pt x="260" y="334"/>
                  </a:lnTo>
                  <a:cubicBezTo>
                    <a:pt x="260" y="542"/>
                    <a:pt x="177" y="582"/>
                    <a:pt x="130" y="582"/>
                  </a:cubicBezTo>
                  <a:cubicBezTo>
                    <a:pt x="118" y="582"/>
                    <a:pt x="74" y="580"/>
                    <a:pt x="52" y="550"/>
                  </a:cubicBezTo>
                  <a:cubicBezTo>
                    <a:pt x="87" y="550"/>
                    <a:pt x="94" y="524"/>
                    <a:pt x="94" y="510"/>
                  </a:cubicBezTo>
                  <a:cubicBezTo>
                    <a:pt x="94" y="482"/>
                    <a:pt x="74" y="468"/>
                    <a:pt x="56" y="468"/>
                  </a:cubicBezTo>
                  <a:cubicBezTo>
                    <a:pt x="43" y="468"/>
                    <a:pt x="20" y="476"/>
                    <a:pt x="20" y="512"/>
                  </a:cubicBezTo>
                  <a:cubicBezTo>
                    <a:pt x="20" y="570"/>
                    <a:pt x="63" y="606"/>
                    <a:pt x="130" y="606"/>
                  </a:cubicBezTo>
                  <a:cubicBezTo>
                    <a:pt x="233" y="606"/>
                    <a:pt x="331" y="486"/>
                    <a:pt x="331" y="298"/>
                  </a:cubicBezTo>
                  <a:cubicBezTo>
                    <a:pt x="331" y="60"/>
                    <a:pt x="241" y="0"/>
                    <a:pt x="168" y="0"/>
                  </a:cubicBezTo>
                  <a:cubicBezTo>
                    <a:pt x="125" y="0"/>
                    <a:pt x="85" y="16"/>
                    <a:pt x="51" y="56"/>
                  </a:cubicBezTo>
                  <a:cubicBezTo>
                    <a:pt x="18" y="96"/>
                    <a:pt x="0" y="132"/>
                    <a:pt x="0" y="198"/>
                  </a:cubicBezTo>
                  <a:cubicBezTo>
                    <a:pt x="0" y="308"/>
                    <a:pt x="71" y="394"/>
                    <a:pt x="159" y="394"/>
                  </a:cubicBezTo>
                  <a:cubicBezTo>
                    <a:pt x="208" y="394"/>
                    <a:pt x="241" y="358"/>
                    <a:pt x="260" y="306"/>
                  </a:cubicBezTo>
                  <a:close/>
                  <a:moveTo>
                    <a:pt x="161" y="374"/>
                  </a:moveTo>
                  <a:cubicBezTo>
                    <a:pt x="148" y="374"/>
                    <a:pt x="110" y="374"/>
                    <a:pt x="87" y="320"/>
                  </a:cubicBezTo>
                  <a:cubicBezTo>
                    <a:pt x="72" y="286"/>
                    <a:pt x="72" y="242"/>
                    <a:pt x="72" y="200"/>
                  </a:cubicBezTo>
                  <a:cubicBezTo>
                    <a:pt x="72" y="152"/>
                    <a:pt x="72" y="110"/>
                    <a:pt x="89" y="78"/>
                  </a:cubicBezTo>
                  <a:cubicBezTo>
                    <a:pt x="110" y="34"/>
                    <a:pt x="141" y="22"/>
                    <a:pt x="168" y="22"/>
                  </a:cubicBezTo>
                  <a:cubicBezTo>
                    <a:pt x="206" y="22"/>
                    <a:pt x="232" y="52"/>
                    <a:pt x="246" y="92"/>
                  </a:cubicBezTo>
                  <a:cubicBezTo>
                    <a:pt x="255" y="120"/>
                    <a:pt x="259" y="176"/>
                    <a:pt x="259" y="216"/>
                  </a:cubicBezTo>
                  <a:cubicBezTo>
                    <a:pt x="259" y="290"/>
                    <a:pt x="232" y="374"/>
                    <a:pt x="161" y="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5C26628-366E-2A47-939E-758163150842}"/>
                </a:ext>
              </a:extLst>
            </p:cNvPr>
            <p:cNvSpPr/>
            <p:nvPr/>
          </p:nvSpPr>
          <p:spPr>
            <a:xfrm>
              <a:off x="6239520" y="6282000"/>
              <a:ext cx="1382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426">
                  <a:moveTo>
                    <a:pt x="194" y="188"/>
                  </a:moveTo>
                  <a:lnTo>
                    <a:pt x="34" y="12"/>
                  </a:lnTo>
                  <a:cubicBezTo>
                    <a:pt x="24" y="2"/>
                    <a:pt x="22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2" y="26"/>
                    <a:pt x="11" y="36"/>
                  </a:cubicBezTo>
                  <a:lnTo>
                    <a:pt x="170" y="212"/>
                  </a:lnTo>
                  <a:lnTo>
                    <a:pt x="11" y="390"/>
                  </a:lnTo>
                  <a:cubicBezTo>
                    <a:pt x="2" y="400"/>
                    <a:pt x="0" y="402"/>
                    <a:pt x="0" y="408"/>
                  </a:cubicBezTo>
                  <a:cubicBezTo>
                    <a:pt x="0" y="418"/>
                    <a:pt x="7" y="426"/>
                    <a:pt x="16" y="426"/>
                  </a:cubicBezTo>
                  <a:cubicBezTo>
                    <a:pt x="22" y="426"/>
                    <a:pt x="24" y="424"/>
                    <a:pt x="34" y="414"/>
                  </a:cubicBezTo>
                  <a:lnTo>
                    <a:pt x="192" y="238"/>
                  </a:lnTo>
                  <a:lnTo>
                    <a:pt x="358" y="420"/>
                  </a:lnTo>
                  <a:cubicBezTo>
                    <a:pt x="360" y="422"/>
                    <a:pt x="365" y="426"/>
                    <a:pt x="369" y="426"/>
                  </a:cubicBezTo>
                  <a:cubicBezTo>
                    <a:pt x="380" y="426"/>
                    <a:pt x="385" y="418"/>
                    <a:pt x="385" y="408"/>
                  </a:cubicBezTo>
                  <a:cubicBezTo>
                    <a:pt x="385" y="406"/>
                    <a:pt x="385" y="402"/>
                    <a:pt x="383" y="398"/>
                  </a:cubicBezTo>
                  <a:cubicBezTo>
                    <a:pt x="382" y="396"/>
                    <a:pt x="255" y="258"/>
                    <a:pt x="215" y="212"/>
                  </a:cubicBezTo>
                  <a:lnTo>
                    <a:pt x="362" y="52"/>
                  </a:lnTo>
                  <a:cubicBezTo>
                    <a:pt x="365" y="46"/>
                    <a:pt x="378" y="34"/>
                    <a:pt x="382" y="30"/>
                  </a:cubicBezTo>
                  <a:cubicBezTo>
                    <a:pt x="382" y="28"/>
                    <a:pt x="385" y="24"/>
                    <a:pt x="385" y="18"/>
                  </a:cubicBezTo>
                  <a:cubicBezTo>
                    <a:pt x="385" y="8"/>
                    <a:pt x="380" y="0"/>
                    <a:pt x="369" y="0"/>
                  </a:cubicBezTo>
                  <a:cubicBezTo>
                    <a:pt x="364" y="0"/>
                    <a:pt x="360" y="4"/>
                    <a:pt x="35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EB94C3E-EE66-F548-8145-32E679FB5920}"/>
                </a:ext>
              </a:extLst>
            </p:cNvPr>
            <p:cNvSpPr/>
            <p:nvPr/>
          </p:nvSpPr>
          <p:spPr>
            <a:xfrm>
              <a:off x="649440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87E8126-C760-2D4B-B13F-BB0C4CEACB2F}"/>
                </a:ext>
              </a:extLst>
            </p:cNvPr>
            <p:cNvSpPr/>
            <p:nvPr/>
          </p:nvSpPr>
          <p:spPr>
            <a:xfrm>
              <a:off x="664991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766735E-FD66-2849-B0D4-DEF8019B3C68}"/>
                </a:ext>
              </a:extLst>
            </p:cNvPr>
            <p:cNvSpPr/>
            <p:nvPr/>
          </p:nvSpPr>
          <p:spPr>
            <a:xfrm>
              <a:off x="671580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80DA42F-274A-7348-B476-ED7BD5F803D4}"/>
                </a:ext>
              </a:extLst>
            </p:cNvPr>
            <p:cNvSpPr/>
            <p:nvPr/>
          </p:nvSpPr>
          <p:spPr>
            <a:xfrm>
              <a:off x="6861600" y="6226560"/>
              <a:ext cx="11412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" h="588">
                  <a:moveTo>
                    <a:pt x="61" y="520"/>
                  </a:moveTo>
                  <a:lnTo>
                    <a:pt x="147" y="428"/>
                  </a:lnTo>
                  <a:cubicBezTo>
                    <a:pt x="271" y="306"/>
                    <a:pt x="318" y="260"/>
                    <a:pt x="318" y="172"/>
                  </a:cubicBezTo>
                  <a:cubicBezTo>
                    <a:pt x="318" y="70"/>
                    <a:pt x="248" y="0"/>
                    <a:pt x="150" y="0"/>
                  </a:cubicBezTo>
                  <a:cubicBezTo>
                    <a:pt x="60" y="0"/>
                    <a:pt x="0" y="82"/>
                    <a:pt x="0" y="160"/>
                  </a:cubicBezTo>
                  <a:cubicBezTo>
                    <a:pt x="0" y="208"/>
                    <a:pt x="40" y="208"/>
                    <a:pt x="42" y="208"/>
                  </a:cubicBezTo>
                  <a:cubicBezTo>
                    <a:pt x="56" y="208"/>
                    <a:pt x="83" y="198"/>
                    <a:pt x="83" y="162"/>
                  </a:cubicBezTo>
                  <a:cubicBezTo>
                    <a:pt x="83" y="140"/>
                    <a:pt x="69" y="116"/>
                    <a:pt x="42" y="116"/>
                  </a:cubicBezTo>
                  <a:cubicBezTo>
                    <a:pt x="34" y="116"/>
                    <a:pt x="34" y="116"/>
                    <a:pt x="31" y="118"/>
                  </a:cubicBezTo>
                  <a:cubicBezTo>
                    <a:pt x="49" y="60"/>
                    <a:pt x="92" y="28"/>
                    <a:pt x="139" y="28"/>
                  </a:cubicBezTo>
                  <a:cubicBezTo>
                    <a:pt x="212" y="28"/>
                    <a:pt x="246" y="98"/>
                    <a:pt x="246" y="172"/>
                  </a:cubicBezTo>
                  <a:cubicBezTo>
                    <a:pt x="246" y="242"/>
                    <a:pt x="206" y="312"/>
                    <a:pt x="163" y="366"/>
                  </a:cubicBezTo>
                  <a:lnTo>
                    <a:pt x="9" y="554"/>
                  </a:lnTo>
                  <a:cubicBezTo>
                    <a:pt x="0" y="564"/>
                    <a:pt x="0" y="566"/>
                    <a:pt x="0" y="588"/>
                  </a:cubicBezTo>
                  <a:lnTo>
                    <a:pt x="297" y="588"/>
                  </a:lnTo>
                  <a:lnTo>
                    <a:pt x="318" y="434"/>
                  </a:lnTo>
                  <a:lnTo>
                    <a:pt x="298" y="434"/>
                  </a:lnTo>
                  <a:cubicBezTo>
                    <a:pt x="295" y="460"/>
                    <a:pt x="289" y="500"/>
                    <a:pt x="282" y="512"/>
                  </a:cubicBezTo>
                  <a:cubicBezTo>
                    <a:pt x="275" y="520"/>
                    <a:pt x="222" y="520"/>
                    <a:pt x="206" y="5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568ABC2-5725-E147-B71D-AFB1C1DB173A}"/>
                </a:ext>
              </a:extLst>
            </p:cNvPr>
            <p:cNvSpPr/>
            <p:nvPr/>
          </p:nvSpPr>
          <p:spPr>
            <a:xfrm>
              <a:off x="7069320" y="6253200"/>
              <a:ext cx="19044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588">
                  <a:moveTo>
                    <a:pt x="282" y="312"/>
                  </a:moveTo>
                  <a:lnTo>
                    <a:pt x="505" y="312"/>
                  </a:lnTo>
                  <a:cubicBezTo>
                    <a:pt x="515" y="312"/>
                    <a:pt x="530" y="312"/>
                    <a:pt x="530" y="294"/>
                  </a:cubicBezTo>
                  <a:cubicBezTo>
                    <a:pt x="530" y="276"/>
                    <a:pt x="515" y="276"/>
                    <a:pt x="505" y="276"/>
                  </a:cubicBezTo>
                  <a:lnTo>
                    <a:pt x="282" y="276"/>
                  </a:lnTo>
                  <a:lnTo>
                    <a:pt x="282" y="30"/>
                  </a:lnTo>
                  <a:cubicBezTo>
                    <a:pt x="282" y="16"/>
                    <a:pt x="282" y="0"/>
                    <a:pt x="266" y="0"/>
                  </a:cubicBezTo>
                  <a:cubicBezTo>
                    <a:pt x="250" y="0"/>
                    <a:pt x="250" y="16"/>
                    <a:pt x="250" y="30"/>
                  </a:cubicBezTo>
                  <a:lnTo>
                    <a:pt x="250" y="276"/>
                  </a:lnTo>
                  <a:lnTo>
                    <a:pt x="27" y="276"/>
                  </a:lnTo>
                  <a:cubicBezTo>
                    <a:pt x="14" y="276"/>
                    <a:pt x="0" y="276"/>
                    <a:pt x="0" y="294"/>
                  </a:cubicBezTo>
                  <a:cubicBezTo>
                    <a:pt x="0" y="312"/>
                    <a:pt x="14" y="312"/>
                    <a:pt x="27" y="312"/>
                  </a:cubicBezTo>
                  <a:lnTo>
                    <a:pt x="250" y="312"/>
                  </a:lnTo>
                  <a:lnTo>
                    <a:pt x="250" y="558"/>
                  </a:lnTo>
                  <a:cubicBezTo>
                    <a:pt x="250" y="570"/>
                    <a:pt x="250" y="588"/>
                    <a:pt x="266" y="588"/>
                  </a:cubicBezTo>
                  <a:cubicBezTo>
                    <a:pt x="282" y="588"/>
                    <a:pt x="282" y="570"/>
                    <a:pt x="282" y="5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78CC5D2-F652-A846-9240-9F161F2BA652}"/>
                </a:ext>
              </a:extLst>
            </p:cNvPr>
            <p:cNvSpPr/>
            <p:nvPr/>
          </p:nvSpPr>
          <p:spPr>
            <a:xfrm>
              <a:off x="734904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40BBE40-50EB-214F-A007-0F7B7AB2F80A}"/>
                </a:ext>
              </a:extLst>
            </p:cNvPr>
            <p:cNvSpPr/>
            <p:nvPr/>
          </p:nvSpPr>
          <p:spPr>
            <a:xfrm>
              <a:off x="7505640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A7BD85B-51EF-4640-AAA2-A7B7BEEDC802}"/>
                </a:ext>
              </a:extLst>
            </p:cNvPr>
            <p:cNvSpPr/>
            <p:nvPr/>
          </p:nvSpPr>
          <p:spPr>
            <a:xfrm>
              <a:off x="757116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8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7F28D0C-CFDB-8D47-8ACC-696983B59FC5}"/>
                </a:ext>
              </a:extLst>
            </p:cNvPr>
            <p:cNvSpPr/>
            <p:nvPr/>
          </p:nvSpPr>
          <p:spPr>
            <a:xfrm>
              <a:off x="7728120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5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69DC838-6291-4949-922F-A5DDAC6CCBF7}"/>
                </a:ext>
              </a:extLst>
            </p:cNvPr>
            <p:cNvSpPr/>
            <p:nvPr/>
          </p:nvSpPr>
          <p:spPr>
            <a:xfrm>
              <a:off x="7950959" y="6282000"/>
              <a:ext cx="13824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426">
                  <a:moveTo>
                    <a:pt x="194" y="188"/>
                  </a:moveTo>
                  <a:lnTo>
                    <a:pt x="34" y="12"/>
                  </a:lnTo>
                  <a:cubicBezTo>
                    <a:pt x="24" y="2"/>
                    <a:pt x="22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4"/>
                    <a:pt x="2" y="26"/>
                    <a:pt x="11" y="36"/>
                  </a:cubicBezTo>
                  <a:lnTo>
                    <a:pt x="170" y="212"/>
                  </a:lnTo>
                  <a:lnTo>
                    <a:pt x="11" y="390"/>
                  </a:lnTo>
                  <a:cubicBezTo>
                    <a:pt x="2" y="400"/>
                    <a:pt x="0" y="402"/>
                    <a:pt x="0" y="408"/>
                  </a:cubicBezTo>
                  <a:cubicBezTo>
                    <a:pt x="0" y="418"/>
                    <a:pt x="7" y="426"/>
                    <a:pt x="16" y="426"/>
                  </a:cubicBezTo>
                  <a:cubicBezTo>
                    <a:pt x="22" y="426"/>
                    <a:pt x="24" y="424"/>
                    <a:pt x="34" y="414"/>
                  </a:cubicBezTo>
                  <a:lnTo>
                    <a:pt x="192" y="238"/>
                  </a:lnTo>
                  <a:lnTo>
                    <a:pt x="358" y="420"/>
                  </a:lnTo>
                  <a:cubicBezTo>
                    <a:pt x="360" y="422"/>
                    <a:pt x="365" y="426"/>
                    <a:pt x="369" y="426"/>
                  </a:cubicBezTo>
                  <a:cubicBezTo>
                    <a:pt x="380" y="426"/>
                    <a:pt x="385" y="418"/>
                    <a:pt x="385" y="408"/>
                  </a:cubicBezTo>
                  <a:cubicBezTo>
                    <a:pt x="385" y="406"/>
                    <a:pt x="385" y="402"/>
                    <a:pt x="383" y="398"/>
                  </a:cubicBezTo>
                  <a:cubicBezTo>
                    <a:pt x="382" y="396"/>
                    <a:pt x="255" y="258"/>
                    <a:pt x="215" y="212"/>
                  </a:cubicBezTo>
                  <a:lnTo>
                    <a:pt x="362" y="52"/>
                  </a:lnTo>
                  <a:cubicBezTo>
                    <a:pt x="365" y="46"/>
                    <a:pt x="378" y="34"/>
                    <a:pt x="382" y="30"/>
                  </a:cubicBezTo>
                  <a:cubicBezTo>
                    <a:pt x="382" y="28"/>
                    <a:pt x="385" y="24"/>
                    <a:pt x="385" y="18"/>
                  </a:cubicBezTo>
                  <a:cubicBezTo>
                    <a:pt x="385" y="8"/>
                    <a:pt x="380" y="0"/>
                    <a:pt x="369" y="0"/>
                  </a:cubicBezTo>
                  <a:cubicBezTo>
                    <a:pt x="364" y="0"/>
                    <a:pt x="360" y="4"/>
                    <a:pt x="351" y="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5FA0EB8-3B5A-E24C-8FE3-C7F21C0FE211}"/>
                </a:ext>
              </a:extLst>
            </p:cNvPr>
            <p:cNvSpPr/>
            <p:nvPr/>
          </p:nvSpPr>
          <p:spPr>
            <a:xfrm>
              <a:off x="8219160" y="6226560"/>
              <a:ext cx="946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" h="588">
                  <a:moveTo>
                    <a:pt x="165" y="22"/>
                  </a:moveTo>
                  <a:cubicBezTo>
                    <a:pt x="165" y="2"/>
                    <a:pt x="165" y="0"/>
                    <a:pt x="147" y="0"/>
                  </a:cubicBezTo>
                  <a:cubicBezTo>
                    <a:pt x="96" y="56"/>
                    <a:pt x="25" y="56"/>
                    <a:pt x="0" y="56"/>
                  </a:cubicBezTo>
                  <a:lnTo>
                    <a:pt x="0" y="84"/>
                  </a:lnTo>
                  <a:cubicBezTo>
                    <a:pt x="16" y="84"/>
                    <a:pt x="63" y="84"/>
                    <a:pt x="105" y="60"/>
                  </a:cubicBezTo>
                  <a:lnTo>
                    <a:pt x="105" y="518"/>
                  </a:lnTo>
                  <a:cubicBezTo>
                    <a:pt x="105" y="550"/>
                    <a:pt x="103" y="560"/>
                    <a:pt x="31" y="560"/>
                  </a:cubicBezTo>
                  <a:lnTo>
                    <a:pt x="5" y="560"/>
                  </a:lnTo>
                  <a:lnTo>
                    <a:pt x="5" y="588"/>
                  </a:lnTo>
                  <a:cubicBezTo>
                    <a:pt x="33" y="584"/>
                    <a:pt x="103" y="584"/>
                    <a:pt x="134" y="584"/>
                  </a:cubicBezTo>
                  <a:cubicBezTo>
                    <a:pt x="166" y="584"/>
                    <a:pt x="235" y="584"/>
                    <a:pt x="264" y="588"/>
                  </a:cubicBezTo>
                  <a:lnTo>
                    <a:pt x="264" y="560"/>
                  </a:lnTo>
                  <a:lnTo>
                    <a:pt x="239" y="560"/>
                  </a:lnTo>
                  <a:cubicBezTo>
                    <a:pt x="166" y="560"/>
                    <a:pt x="165" y="550"/>
                    <a:pt x="165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6A7583-06CE-BB47-BB32-FA1D18AB0B92}"/>
                </a:ext>
              </a:extLst>
            </p:cNvPr>
            <p:cNvSpPr/>
            <p:nvPr/>
          </p:nvSpPr>
          <p:spPr>
            <a:xfrm>
              <a:off x="834732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6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6630C18-858A-4E42-B919-D02776A61CB0}"/>
                </a:ext>
              </a:extLst>
            </p:cNvPr>
            <p:cNvSpPr/>
            <p:nvPr/>
          </p:nvSpPr>
          <p:spPr>
            <a:xfrm>
              <a:off x="8503200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ED335675-3ECD-EC41-8BB6-1D399DCA6B54}"/>
                </a:ext>
              </a:extLst>
            </p:cNvPr>
            <p:cNvSpPr/>
            <p:nvPr/>
          </p:nvSpPr>
          <p:spPr>
            <a:xfrm>
              <a:off x="856872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7FE87AA-C6A5-9E45-9B49-54E607B5D424}"/>
                </a:ext>
              </a:extLst>
            </p:cNvPr>
            <p:cNvSpPr/>
            <p:nvPr/>
          </p:nvSpPr>
          <p:spPr>
            <a:xfrm>
              <a:off x="871128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179C4A9-F440-EB4C-8104-4A26DC9FC604}"/>
                </a:ext>
              </a:extLst>
            </p:cNvPr>
            <p:cNvSpPr/>
            <p:nvPr/>
          </p:nvSpPr>
          <p:spPr>
            <a:xfrm>
              <a:off x="8938800" y="6321600"/>
              <a:ext cx="19044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208">
                  <a:moveTo>
                    <a:pt x="503" y="36"/>
                  </a:moveTo>
                  <a:cubicBezTo>
                    <a:pt x="515" y="36"/>
                    <a:pt x="530" y="36"/>
                    <a:pt x="530" y="18"/>
                  </a:cubicBezTo>
                  <a:cubicBezTo>
                    <a:pt x="530" y="0"/>
                    <a:pt x="515" y="0"/>
                    <a:pt x="505" y="0"/>
                  </a:cubicBezTo>
                  <a:lnTo>
                    <a:pt x="27" y="0"/>
                  </a:lnTo>
                  <a:cubicBezTo>
                    <a:pt x="14" y="0"/>
                    <a:pt x="0" y="0"/>
                    <a:pt x="0" y="18"/>
                  </a:cubicBezTo>
                  <a:cubicBezTo>
                    <a:pt x="0" y="36"/>
                    <a:pt x="14" y="36"/>
                    <a:pt x="27" y="36"/>
                  </a:cubicBezTo>
                  <a:close/>
                  <a:moveTo>
                    <a:pt x="505" y="208"/>
                  </a:moveTo>
                  <a:cubicBezTo>
                    <a:pt x="515" y="208"/>
                    <a:pt x="530" y="208"/>
                    <a:pt x="530" y="190"/>
                  </a:cubicBezTo>
                  <a:cubicBezTo>
                    <a:pt x="530" y="172"/>
                    <a:pt x="515" y="172"/>
                    <a:pt x="503" y="172"/>
                  </a:cubicBezTo>
                  <a:lnTo>
                    <a:pt x="27" y="172"/>
                  </a:lnTo>
                  <a:cubicBezTo>
                    <a:pt x="14" y="172"/>
                    <a:pt x="0" y="172"/>
                    <a:pt x="0" y="190"/>
                  </a:cubicBezTo>
                  <a:cubicBezTo>
                    <a:pt x="0" y="208"/>
                    <a:pt x="14" y="208"/>
                    <a:pt x="27" y="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A2D7C3F-3B1D-684A-A4C4-57CB943301CB}"/>
                </a:ext>
              </a:extLst>
            </p:cNvPr>
            <p:cNvSpPr/>
            <p:nvPr/>
          </p:nvSpPr>
          <p:spPr>
            <a:xfrm>
              <a:off x="9235080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268983BA-7AF8-5D4A-B80D-0354735FDF09}"/>
                </a:ext>
              </a:extLst>
            </p:cNvPr>
            <p:cNvSpPr/>
            <p:nvPr/>
          </p:nvSpPr>
          <p:spPr>
            <a:xfrm>
              <a:off x="9390599" y="6403679"/>
              <a:ext cx="3096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" h="96">
                  <a:moveTo>
                    <a:pt x="87" y="48"/>
                  </a:moveTo>
                  <a:cubicBezTo>
                    <a:pt x="87" y="22"/>
                    <a:pt x="67" y="0"/>
                    <a:pt x="43" y="0"/>
                  </a:cubicBezTo>
                  <a:cubicBezTo>
                    <a:pt x="20" y="0"/>
                    <a:pt x="0" y="22"/>
                    <a:pt x="0" y="48"/>
                  </a:cubicBezTo>
                  <a:cubicBezTo>
                    <a:pt x="0" y="74"/>
                    <a:pt x="20" y="96"/>
                    <a:pt x="43" y="96"/>
                  </a:cubicBezTo>
                  <a:cubicBezTo>
                    <a:pt x="67" y="96"/>
                    <a:pt x="87" y="74"/>
                    <a:pt x="87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7180BE74-E786-FE45-8FF8-850810619DB3}"/>
                </a:ext>
              </a:extLst>
            </p:cNvPr>
            <p:cNvSpPr/>
            <p:nvPr/>
          </p:nvSpPr>
          <p:spPr>
            <a:xfrm>
              <a:off x="9456479" y="6226560"/>
              <a:ext cx="1206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606">
                  <a:moveTo>
                    <a:pt x="336" y="306"/>
                  </a:moveTo>
                  <a:cubicBezTo>
                    <a:pt x="336" y="234"/>
                    <a:pt x="333" y="164"/>
                    <a:pt x="304" y="98"/>
                  </a:cubicBezTo>
                  <a:cubicBezTo>
                    <a:pt x="268" y="14"/>
                    <a:pt x="203" y="0"/>
                    <a:pt x="168" y="0"/>
                  </a:cubicBezTo>
                  <a:cubicBezTo>
                    <a:pt x="121" y="0"/>
                    <a:pt x="61" y="22"/>
                    <a:pt x="29" y="104"/>
                  </a:cubicBezTo>
                  <a:cubicBezTo>
                    <a:pt x="4" y="166"/>
                    <a:pt x="0" y="234"/>
                    <a:pt x="0" y="306"/>
                  </a:cubicBezTo>
                  <a:cubicBezTo>
                    <a:pt x="0" y="372"/>
                    <a:pt x="4" y="450"/>
                    <a:pt x="36" y="518"/>
                  </a:cubicBezTo>
                  <a:cubicBezTo>
                    <a:pt x="71" y="588"/>
                    <a:pt x="128" y="606"/>
                    <a:pt x="168" y="606"/>
                  </a:cubicBezTo>
                  <a:cubicBezTo>
                    <a:pt x="212" y="606"/>
                    <a:pt x="271" y="588"/>
                    <a:pt x="307" y="504"/>
                  </a:cubicBezTo>
                  <a:cubicBezTo>
                    <a:pt x="333" y="444"/>
                    <a:pt x="336" y="374"/>
                    <a:pt x="336" y="306"/>
                  </a:cubicBezTo>
                  <a:close/>
                  <a:moveTo>
                    <a:pt x="168" y="588"/>
                  </a:moveTo>
                  <a:cubicBezTo>
                    <a:pt x="137" y="588"/>
                    <a:pt x="89" y="566"/>
                    <a:pt x="74" y="480"/>
                  </a:cubicBezTo>
                  <a:cubicBezTo>
                    <a:pt x="67" y="428"/>
                    <a:pt x="67" y="346"/>
                    <a:pt x="67" y="294"/>
                  </a:cubicBezTo>
                  <a:cubicBezTo>
                    <a:pt x="67" y="238"/>
                    <a:pt x="67" y="180"/>
                    <a:pt x="72" y="132"/>
                  </a:cubicBezTo>
                  <a:cubicBezTo>
                    <a:pt x="89" y="28"/>
                    <a:pt x="148" y="20"/>
                    <a:pt x="168" y="20"/>
                  </a:cubicBezTo>
                  <a:cubicBezTo>
                    <a:pt x="194" y="20"/>
                    <a:pt x="246" y="36"/>
                    <a:pt x="262" y="122"/>
                  </a:cubicBezTo>
                  <a:cubicBezTo>
                    <a:pt x="270" y="172"/>
                    <a:pt x="270" y="238"/>
                    <a:pt x="270" y="294"/>
                  </a:cubicBezTo>
                  <a:cubicBezTo>
                    <a:pt x="270" y="360"/>
                    <a:pt x="270" y="420"/>
                    <a:pt x="260" y="476"/>
                  </a:cubicBezTo>
                  <a:cubicBezTo>
                    <a:pt x="250" y="560"/>
                    <a:pt x="204" y="588"/>
                    <a:pt x="168" y="5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6DBEAA8-26C9-3F44-BAB4-2C6EFEA207BE}"/>
                </a:ext>
              </a:extLst>
            </p:cNvPr>
            <p:cNvSpPr/>
            <p:nvPr/>
          </p:nvSpPr>
          <p:spPr>
            <a:xfrm>
              <a:off x="9599400" y="6226560"/>
              <a:ext cx="1188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1" h="606">
                  <a:moveTo>
                    <a:pt x="260" y="306"/>
                  </a:moveTo>
                  <a:lnTo>
                    <a:pt x="260" y="334"/>
                  </a:lnTo>
                  <a:cubicBezTo>
                    <a:pt x="260" y="542"/>
                    <a:pt x="177" y="582"/>
                    <a:pt x="130" y="582"/>
                  </a:cubicBezTo>
                  <a:cubicBezTo>
                    <a:pt x="118" y="582"/>
                    <a:pt x="74" y="580"/>
                    <a:pt x="52" y="550"/>
                  </a:cubicBezTo>
                  <a:cubicBezTo>
                    <a:pt x="87" y="550"/>
                    <a:pt x="94" y="524"/>
                    <a:pt x="94" y="510"/>
                  </a:cubicBezTo>
                  <a:cubicBezTo>
                    <a:pt x="94" y="482"/>
                    <a:pt x="74" y="468"/>
                    <a:pt x="56" y="468"/>
                  </a:cubicBezTo>
                  <a:cubicBezTo>
                    <a:pt x="43" y="468"/>
                    <a:pt x="20" y="476"/>
                    <a:pt x="20" y="512"/>
                  </a:cubicBezTo>
                  <a:cubicBezTo>
                    <a:pt x="20" y="570"/>
                    <a:pt x="63" y="606"/>
                    <a:pt x="130" y="606"/>
                  </a:cubicBezTo>
                  <a:cubicBezTo>
                    <a:pt x="233" y="606"/>
                    <a:pt x="331" y="486"/>
                    <a:pt x="331" y="298"/>
                  </a:cubicBezTo>
                  <a:cubicBezTo>
                    <a:pt x="331" y="60"/>
                    <a:pt x="241" y="0"/>
                    <a:pt x="168" y="0"/>
                  </a:cubicBezTo>
                  <a:cubicBezTo>
                    <a:pt x="125" y="0"/>
                    <a:pt x="85" y="16"/>
                    <a:pt x="51" y="56"/>
                  </a:cubicBezTo>
                  <a:cubicBezTo>
                    <a:pt x="18" y="96"/>
                    <a:pt x="0" y="132"/>
                    <a:pt x="0" y="198"/>
                  </a:cubicBezTo>
                  <a:cubicBezTo>
                    <a:pt x="0" y="308"/>
                    <a:pt x="71" y="394"/>
                    <a:pt x="159" y="394"/>
                  </a:cubicBezTo>
                  <a:cubicBezTo>
                    <a:pt x="208" y="394"/>
                    <a:pt x="241" y="358"/>
                    <a:pt x="260" y="306"/>
                  </a:cubicBezTo>
                  <a:close/>
                  <a:moveTo>
                    <a:pt x="161" y="374"/>
                  </a:moveTo>
                  <a:cubicBezTo>
                    <a:pt x="148" y="374"/>
                    <a:pt x="110" y="374"/>
                    <a:pt x="87" y="320"/>
                  </a:cubicBezTo>
                  <a:cubicBezTo>
                    <a:pt x="72" y="286"/>
                    <a:pt x="72" y="242"/>
                    <a:pt x="72" y="200"/>
                  </a:cubicBezTo>
                  <a:cubicBezTo>
                    <a:pt x="72" y="152"/>
                    <a:pt x="72" y="110"/>
                    <a:pt x="89" y="78"/>
                  </a:cubicBezTo>
                  <a:cubicBezTo>
                    <a:pt x="110" y="34"/>
                    <a:pt x="141" y="22"/>
                    <a:pt x="168" y="22"/>
                  </a:cubicBezTo>
                  <a:cubicBezTo>
                    <a:pt x="206" y="22"/>
                    <a:pt x="232" y="52"/>
                    <a:pt x="246" y="92"/>
                  </a:cubicBezTo>
                  <a:cubicBezTo>
                    <a:pt x="255" y="120"/>
                    <a:pt x="259" y="176"/>
                    <a:pt x="259" y="216"/>
                  </a:cubicBezTo>
                  <a:cubicBezTo>
                    <a:pt x="259" y="290"/>
                    <a:pt x="232" y="374"/>
                    <a:pt x="161" y="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64" name="Title 63">
            <a:extLst>
              <a:ext uri="{FF2B5EF4-FFF2-40B4-BE49-F238E27FC236}">
                <a16:creationId xmlns:a16="http://schemas.microsoft.com/office/drawing/2014/main" id="{851437AC-3A94-B14E-97BF-C5DC45C4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1-armed Bandit</a:t>
            </a:r>
          </a:p>
        </p:txBody>
      </p:sp>
      <p:sp>
        <p:nvSpPr>
          <p:cNvPr id="65" name="Text Box 3">
            <a:extLst>
              <a:ext uri="{FF2B5EF4-FFF2-40B4-BE49-F238E27FC236}">
                <a16:creationId xmlns:a16="http://schemas.microsoft.com/office/drawing/2014/main" id="{262F6AD4-B23C-7545-95DC-3117CB34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8229600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Only one thing to do... pull the lever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(you must pull it)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Assume that there is a </a:t>
            </a:r>
            <a:r>
              <a:rPr lang="en-US" altLang="en-US" sz="2400" b="1" dirty="0">
                <a:cs typeface="Segoe UI" panose="020B0502040204020203" pitchFamily="34" charset="0"/>
              </a:rPr>
              <a:t>distribution</a:t>
            </a:r>
            <a:br>
              <a:rPr lang="en-US" altLang="en-US" sz="2400" b="1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of payouts / rewards P(R)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Distribution is unknown, but can be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estimated from experience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Objective: Maximize expected payout</a:t>
            </a: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14D449F-2BA5-9147-8877-878871EE8387}"/>
              </a:ext>
            </a:extLst>
          </p:cNvPr>
          <p:cNvSpPr/>
          <p:nvPr/>
        </p:nvSpPr>
        <p:spPr>
          <a:xfrm>
            <a:off x="457559" y="3291839"/>
            <a:ext cx="2834280" cy="1005840"/>
          </a:xfrm>
          <a:custGeom>
            <a:avLst>
              <a:gd name="f0" fmla="val 32229"/>
              <a:gd name="f1" fmla="val 5922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One pull costs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one cent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D53872B4-A6B2-534B-B579-895B34B1CDB1}"/>
              </a:ext>
            </a:extLst>
          </p:cNvPr>
          <p:cNvSpPr/>
          <p:nvPr/>
        </p:nvSpPr>
        <p:spPr>
          <a:xfrm>
            <a:off x="4114800" y="2651760"/>
            <a:ext cx="2926079" cy="1005840"/>
          </a:xfrm>
          <a:custGeom>
            <a:avLst>
              <a:gd name="f0" fmla="val 19001"/>
              <a:gd name="f1" fmla="val 7202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Pays out 2 cents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9% of the time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1D76A04-4929-424C-823F-EB1B3CC037C4}"/>
              </a:ext>
            </a:extLst>
          </p:cNvPr>
          <p:cNvSpPr/>
          <p:nvPr/>
        </p:nvSpPr>
        <p:spPr>
          <a:xfrm>
            <a:off x="6949800" y="1737359"/>
            <a:ext cx="2834280" cy="1005840"/>
          </a:xfrm>
          <a:custGeom>
            <a:avLst>
              <a:gd name="f0" fmla="val 9977"/>
              <a:gd name="f1" fmla="val 930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Pays out $10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1% of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BAA7-3780-7646-9DA9-1EAA360228E6}"/>
              </a:ext>
            </a:extLst>
          </p:cNvPr>
          <p:cNvSpPr txBox="1"/>
          <p:nvPr/>
        </p:nvSpPr>
        <p:spPr>
          <a:xfrm>
            <a:off x="3628419" y="6643630"/>
            <a:ext cx="26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(otherwise get 0, + 0.9 x 0)</a:t>
            </a:r>
          </a:p>
        </p:txBody>
      </p:sp>
    </p:spTree>
    <p:extLst>
      <p:ext uri="{BB962C8B-B14F-4D97-AF65-F5344CB8AC3E}">
        <p14:creationId xmlns:p14="http://schemas.microsoft.com/office/powerpoint/2010/main" val="152693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181F1-C37F-CA42-BE22-8DADE33286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12628" y="1374765"/>
            <a:ext cx="2725427" cy="22663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EEB178-F127-B345-B3DB-893F0F02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83248"/>
          </a:xfrm>
        </p:spPr>
        <p:txBody>
          <a:bodyPr/>
          <a:lstStyle/>
          <a:p>
            <a:r>
              <a:rPr lang="en-US" dirty="0"/>
              <a:t>The k-armed bandit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5066D8-8105-8844-9BCA-2B368B333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5144778"/>
          </a:xfrm>
        </p:spPr>
        <p:txBody>
          <a:bodyPr>
            <a:norm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Same as 1-armed bandit except that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there are now </a:t>
            </a:r>
            <a:r>
              <a:rPr lang="en-US" sz="2600" i="1" dirty="0">
                <a:ea typeface="Noto Sans CJK SC Regular" pitchFamily="2"/>
                <a:cs typeface="FreeSans" pitchFamily="2"/>
              </a:rPr>
              <a:t>k levers </a:t>
            </a:r>
            <a:r>
              <a:rPr lang="en-US" sz="2600" dirty="0">
                <a:ea typeface="Noto Sans CJK SC Regular" pitchFamily="2"/>
                <a:cs typeface="FreeSans" pitchFamily="2"/>
              </a:rPr>
              <a:t>instead of one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endParaRPr lang="en-US" sz="2600" dirty="0"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3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181F1-C37F-CA42-BE22-8DADE33286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12628" y="1374765"/>
            <a:ext cx="2725427" cy="22663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EEB178-F127-B345-B3DB-893F0F02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83248"/>
          </a:xfrm>
        </p:spPr>
        <p:txBody>
          <a:bodyPr/>
          <a:lstStyle/>
          <a:p>
            <a:r>
              <a:rPr lang="en-US" dirty="0"/>
              <a:t>The k-armed bandit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5066D8-8105-8844-9BCA-2B368B333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5144778"/>
          </a:xfrm>
        </p:spPr>
        <p:txBody>
          <a:bodyPr>
            <a:norm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Same as 1-armed bandit except that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there are now </a:t>
            </a:r>
            <a:r>
              <a:rPr lang="en-US" sz="2600" i="1" dirty="0">
                <a:ea typeface="Noto Sans CJK SC Regular" pitchFamily="2"/>
                <a:cs typeface="FreeSans" pitchFamily="2"/>
              </a:rPr>
              <a:t>k levers </a:t>
            </a:r>
            <a:r>
              <a:rPr lang="en-US" sz="2600" dirty="0">
                <a:ea typeface="Noto Sans CJK SC Regular" pitchFamily="2"/>
                <a:cs typeface="FreeSans" pitchFamily="2"/>
              </a:rPr>
              <a:t>instead of one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endParaRPr lang="en-US" sz="2600" dirty="0">
              <a:ea typeface="Noto Sans CJK SC Regular" pitchFamily="2"/>
              <a:cs typeface="FreeSans" pitchFamily="2"/>
            </a:endParaRP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at each time step, t=1, 2, 3, …, you choose one action from a set of k possible actions (i.e., you choose a lever)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you receive a real valued reward after taking the action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reward depends only on action taken; it is identically, independently distributed (</a:t>
            </a:r>
            <a:r>
              <a:rPr lang="en-US" sz="2600" dirty="0" err="1">
                <a:ea typeface="Noto Sans CJK SC Regular" pitchFamily="2"/>
                <a:cs typeface="FreeSans" pitchFamily="2"/>
              </a:rPr>
              <a:t>iid</a:t>
            </a:r>
            <a:r>
              <a:rPr lang="en-US" sz="2600" dirty="0">
                <a:ea typeface="Noto Sans CJK SC Regular" pitchFamily="2"/>
                <a:cs typeface="FreeSans" pitchFamily="2"/>
              </a:rPr>
              <a:t>)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the expected reward for any action is unknown; distribution of rewards is unknown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3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16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181F1-C37F-CA42-BE22-8DADE33286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68901" y="1374765"/>
            <a:ext cx="2269154" cy="18869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EEB178-F127-B345-B3DB-893F0F02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83248"/>
          </a:xfrm>
        </p:spPr>
        <p:txBody>
          <a:bodyPr/>
          <a:lstStyle/>
          <a:p>
            <a:r>
              <a:rPr lang="en-US" dirty="0"/>
              <a:t>The k-armed bandit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5066D8-8105-8844-9BCA-2B368B333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5144778"/>
          </a:xfrm>
        </p:spPr>
        <p:txBody>
          <a:bodyPr>
            <a:normAutofit fontScale="92500" lnSpcReduction="20000"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Same as 1-armed bandit except that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there are now </a:t>
            </a:r>
            <a:r>
              <a:rPr lang="en-US" sz="2600" i="1" dirty="0">
                <a:ea typeface="Noto Sans CJK SC Regular" pitchFamily="2"/>
                <a:cs typeface="FreeSans" pitchFamily="2"/>
              </a:rPr>
              <a:t>k levers </a:t>
            </a:r>
            <a:r>
              <a:rPr lang="en-US" sz="2600" dirty="0">
                <a:ea typeface="Noto Sans CJK SC Regular" pitchFamily="2"/>
                <a:cs typeface="FreeSans" pitchFamily="2"/>
              </a:rPr>
              <a:t>instead of one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endParaRPr lang="en-US" sz="2600" dirty="0">
              <a:ea typeface="Noto Sans CJK SC Regular" pitchFamily="2"/>
              <a:cs typeface="FreeSans" pitchFamily="2"/>
            </a:endParaRP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at each time step, t=1, 2, 3, …, you choose one action from a set of k possible actions (i.e., you choose a lever)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you receive a real valued reward after taking the action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reward depends only on action taken; it is identically, independently distributed (</a:t>
            </a:r>
            <a:r>
              <a:rPr lang="en-US" sz="2600" dirty="0" err="1">
                <a:ea typeface="Noto Sans CJK SC Regular" pitchFamily="2"/>
                <a:cs typeface="FreeSans" pitchFamily="2"/>
              </a:rPr>
              <a:t>iid</a:t>
            </a:r>
            <a:r>
              <a:rPr lang="en-US" sz="2600" dirty="0">
                <a:ea typeface="Noto Sans CJK SC Regular" pitchFamily="2"/>
                <a:cs typeface="FreeSans" pitchFamily="2"/>
              </a:rPr>
              <a:t>)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the expected reward for any action is unknown; distribution of rewards is unknown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u="sng" dirty="0">
                <a:ea typeface="Noto Sans CJK SC Regular" pitchFamily="2"/>
                <a:cs typeface="FreeSans" pitchFamily="2"/>
              </a:rPr>
              <a:t>Goal</a:t>
            </a:r>
            <a:r>
              <a:rPr lang="en-US" sz="2600" dirty="0">
                <a:ea typeface="Noto Sans CJK SC Regular" pitchFamily="2"/>
                <a:cs typeface="FreeSans" pitchFamily="2"/>
              </a:rPr>
              <a:t>: maximize total expected reward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>
                <a:solidFill>
                  <a:srgbClr val="C00000"/>
                </a:solidFill>
                <a:ea typeface="Noto Sans CJK SC Regular" pitchFamily="2"/>
                <a:cs typeface="FreeSans" pitchFamily="2"/>
              </a:rPr>
              <a:t>How?</a:t>
            </a:r>
            <a:endParaRPr lang="en-US" sz="3000" b="1" dirty="0">
              <a:solidFill>
                <a:srgbClr val="C00000"/>
              </a:solidFill>
              <a:latin typeface="Liberation Sans" pitchFamily="18"/>
              <a:ea typeface="Noto Sans CJK SC Regular" pitchFamily="2"/>
              <a:cs typeface="FreeSans" pitchFamily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6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181F1-C37F-CA42-BE22-8DADE33286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68901" y="1374765"/>
            <a:ext cx="2269154" cy="18869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EEB178-F127-B345-B3DB-893F0F02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83248"/>
          </a:xfrm>
        </p:spPr>
        <p:txBody>
          <a:bodyPr/>
          <a:lstStyle/>
          <a:p>
            <a:r>
              <a:rPr lang="en-US" dirty="0"/>
              <a:t>The k-armed bandit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5066D8-8105-8844-9BCA-2B368B333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8694539" cy="5144778"/>
          </a:xfrm>
        </p:spPr>
        <p:txBody>
          <a:bodyPr>
            <a:normAutofit fontScale="85000" lnSpcReduction="20000"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Same as 1-armed bandit except that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ea typeface="Noto Sans CJK SC Regular" pitchFamily="2"/>
                <a:cs typeface="FreeSans" pitchFamily="2"/>
              </a:rPr>
              <a:t>there are now </a:t>
            </a:r>
            <a:r>
              <a:rPr lang="en-US" sz="2600" i="1" dirty="0">
                <a:ea typeface="Noto Sans CJK SC Regular" pitchFamily="2"/>
                <a:cs typeface="FreeSans" pitchFamily="2"/>
              </a:rPr>
              <a:t>k levers </a:t>
            </a:r>
            <a:r>
              <a:rPr lang="en-US" sz="2600" dirty="0">
                <a:ea typeface="Noto Sans CJK SC Regular" pitchFamily="2"/>
                <a:cs typeface="FreeSans" pitchFamily="2"/>
              </a:rPr>
              <a:t>instead of one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/>
            </a:pPr>
            <a:endParaRPr lang="en-US" sz="2600" dirty="0">
              <a:ea typeface="Noto Sans CJK SC Regular" pitchFamily="2"/>
              <a:cs typeface="FreeSans" pitchFamily="2"/>
            </a:endParaRP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at each time step, t=1, 2, 3, …, you choose one action from a set of k possible actions (i.e., you choose a lever)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you receive a real valued reward after taking the action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reward depends only on action taken; it is identically, independently distributed (</a:t>
            </a:r>
            <a:r>
              <a:rPr lang="en-US" sz="2600" dirty="0" err="1">
                <a:ea typeface="Noto Sans CJK SC Regular" pitchFamily="2"/>
                <a:cs typeface="FreeSans" pitchFamily="2"/>
              </a:rPr>
              <a:t>iid</a:t>
            </a:r>
            <a:r>
              <a:rPr lang="en-US" sz="2600" dirty="0">
                <a:ea typeface="Noto Sans CJK SC Regular" pitchFamily="2"/>
                <a:cs typeface="FreeSans" pitchFamily="2"/>
              </a:rPr>
              <a:t>)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the expected reward for any action is unknown; distribution of rewards is unknown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u="sng" dirty="0">
                <a:ea typeface="Noto Sans CJK SC Regular" pitchFamily="2"/>
                <a:cs typeface="FreeSans" pitchFamily="2"/>
              </a:rPr>
              <a:t>Goal</a:t>
            </a:r>
            <a:r>
              <a:rPr lang="en-US" sz="2600" dirty="0">
                <a:ea typeface="Noto Sans CJK SC Regular" pitchFamily="2"/>
                <a:cs typeface="FreeSans" pitchFamily="2"/>
              </a:rPr>
              <a:t>: maximize total expected reward </a:t>
            </a:r>
          </a:p>
          <a:p>
            <a:pPr hangingPunct="0">
              <a:lnSpc>
                <a:spcPct val="100000"/>
              </a:lnSpc>
              <a:spcBef>
                <a:spcPts val="120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You must explore different actions and eventually maximize reward by selecting the action with the highest estimated expected reward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3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A82380FF-528E-5B43-A9DD-075935D65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73485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032CAE6B-3923-1C40-B65E-B905B390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92734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1F673C72-259A-B54E-97A3-F267A72C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C0210E1-0274-3A4D-9BA5-F6ECBC9A3C15}"/>
              </a:ext>
            </a:extLst>
          </p:cNvPr>
          <p:cNvSpPr/>
          <p:nvPr/>
        </p:nvSpPr>
        <p:spPr>
          <a:xfrm>
            <a:off x="364962" y="4541905"/>
            <a:ext cx="2834280" cy="1005840"/>
          </a:xfrm>
          <a:custGeom>
            <a:avLst>
              <a:gd name="f0" fmla="val 23672"/>
              <a:gd name="f1" fmla="val -2752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The expected value of 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choosing action </a:t>
            </a:r>
            <a:r>
              <a:rPr lang="en-US" sz="2200" b="0" i="1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1">
            <a:extLst>
              <a:ext uri="{FF2B5EF4-FFF2-40B4-BE49-F238E27FC236}">
                <a16:creationId xmlns:a16="http://schemas.microsoft.com/office/drawing/2014/main" id="{A82380FF-528E-5B43-A9DD-075935D65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73485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032CAE6B-3923-1C40-B65E-B905B390F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92734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1F673C72-259A-B54E-97A3-F267A72C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79464DE-9E66-7246-AB77-69041FF7B9BD}"/>
              </a:ext>
            </a:extLst>
          </p:cNvPr>
          <p:cNvSpPr/>
          <p:nvPr/>
        </p:nvSpPr>
        <p:spPr>
          <a:xfrm>
            <a:off x="2743200" y="3731482"/>
            <a:ext cx="3291839" cy="1005840"/>
          </a:xfrm>
          <a:custGeom>
            <a:avLst>
              <a:gd name="f0" fmla="val 2798"/>
              <a:gd name="f1" fmla="val -1136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Call this the “Q-value”</a:t>
            </a:r>
          </a:p>
        </p:txBody>
      </p:sp>
    </p:spTree>
    <p:extLst>
      <p:ext uri="{BB962C8B-B14F-4D97-AF65-F5344CB8AC3E}">
        <p14:creationId xmlns:p14="http://schemas.microsoft.com/office/powerpoint/2010/main" val="2672225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75DB-5C03-FB4B-9334-ECFA9F17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EAF9B-9612-294F-84A1-EDBB097B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0 (Intro) due next Wednesday 9/14</a:t>
            </a:r>
          </a:p>
          <a:p>
            <a:r>
              <a:rPr lang="en-US" dirty="0"/>
              <a:t>Assignment 1 (Bandits) is out very soon</a:t>
            </a:r>
          </a:p>
          <a:p>
            <a:pPr lvl="1"/>
            <a:r>
              <a:rPr lang="en-US" dirty="0"/>
              <a:t>Due 9/21</a:t>
            </a:r>
          </a:p>
          <a:p>
            <a:r>
              <a:rPr lang="en-US" dirty="0"/>
              <a:t>Self assessment</a:t>
            </a:r>
          </a:p>
          <a:p>
            <a:r>
              <a:rPr lang="en-US" dirty="0"/>
              <a:t>Piazza</a:t>
            </a:r>
          </a:p>
          <a:p>
            <a:r>
              <a:rPr lang="en-US" dirty="0"/>
              <a:t>Read chapter (1 and)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35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DB8466D9-3DDD-FA4C-8FC6-D0D7EDFE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8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Given some experience pulling an arm, how to estimate?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4289B33-6CE4-DC40-AC2F-C07F6DD1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28" y="2052610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B36E856A-BAFF-C949-909C-C3320120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</p:spTree>
    <p:extLst>
      <p:ext uri="{BB962C8B-B14F-4D97-AF65-F5344CB8AC3E}">
        <p14:creationId xmlns:p14="http://schemas.microsoft.com/office/powerpoint/2010/main" val="36837737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DB8466D9-3DDD-FA4C-8FC6-D0D7EDFE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8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Given some experience pulling an arm, how to estimate?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4289B33-6CE4-DC40-AC2F-C07F6DD1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28" y="2052610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6D4FE3A1-8DB8-0246-BB09-74718999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B36E856A-BAFF-C949-909C-C3320120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</p:spTree>
    <p:extLst>
      <p:ext uri="{BB962C8B-B14F-4D97-AF65-F5344CB8AC3E}">
        <p14:creationId xmlns:p14="http://schemas.microsoft.com/office/powerpoint/2010/main" val="1124883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DB8466D9-3DDD-FA4C-8FC6-D0D7EDFE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8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Given some experience pulling an arm, how to estimate?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Notation: 	Textbook uses capital letters (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dirty="0">
                <a:cs typeface="Segoe UI" panose="020B0502040204020203" pitchFamily="34" charset="0"/>
              </a:rPr>
              <a:t>) for </a:t>
            </a:r>
            <a:r>
              <a:rPr lang="en-US" altLang="en-US" sz="2400" u="sng" dirty="0">
                <a:cs typeface="Segoe UI" panose="020B0502040204020203" pitchFamily="34" charset="0"/>
              </a:rPr>
              <a:t>estimates</a:t>
            </a:r>
            <a:r>
              <a:rPr lang="en-US" altLang="en-US" sz="2400" dirty="0">
                <a:cs typeface="Segoe UI" panose="020B0502040204020203" pitchFamily="34" charset="0"/>
              </a:rPr>
              <a:t>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		lower-case letters (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dirty="0">
                <a:cs typeface="Segoe UI" panose="020B0502040204020203" pitchFamily="34" charset="0"/>
              </a:rPr>
              <a:t>) for true quantities</a:t>
            </a: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4289B33-6CE4-DC40-AC2F-C07F6DD1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28" y="2052610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6D4FE3A1-8DB8-0246-BB09-74718999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B36E856A-BAFF-C949-909C-C3320120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</p:spTree>
    <p:extLst>
      <p:ext uri="{BB962C8B-B14F-4D97-AF65-F5344CB8AC3E}">
        <p14:creationId xmlns:p14="http://schemas.microsoft.com/office/powerpoint/2010/main" val="2555135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DB8466D9-3DDD-FA4C-8FC6-D0D7EDFE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8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Given some experience pulling an arm, how to estimate?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Notation: 	Textbook uses capital letters (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dirty="0">
                <a:cs typeface="Segoe UI" panose="020B0502040204020203" pitchFamily="34" charset="0"/>
              </a:rPr>
              <a:t>) for </a:t>
            </a:r>
            <a:r>
              <a:rPr lang="en-US" altLang="en-US" sz="2400" u="sng" dirty="0">
                <a:cs typeface="Segoe UI" panose="020B0502040204020203" pitchFamily="34" charset="0"/>
              </a:rPr>
              <a:t>estimates</a:t>
            </a:r>
            <a:r>
              <a:rPr lang="en-US" altLang="en-US" sz="2400" dirty="0">
                <a:cs typeface="Segoe UI" panose="020B0502040204020203" pitchFamily="34" charset="0"/>
              </a:rPr>
              <a:t>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		lower-case letters (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dirty="0">
                <a:cs typeface="Segoe UI" panose="020B0502040204020203" pitchFamily="34" charset="0"/>
              </a:rPr>
              <a:t>) for true quantities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Also note estimator 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i="1" baseline="-33000" dirty="0">
                <a:cs typeface="Segoe UI" panose="020B0502040204020203" pitchFamily="34" charset="0"/>
              </a:rPr>
              <a:t>t</a:t>
            </a:r>
            <a:r>
              <a:rPr lang="en-US" altLang="en-US" sz="2400" dirty="0">
                <a:cs typeface="Segoe UI" panose="020B0502040204020203" pitchFamily="34" charset="0"/>
              </a:rPr>
              <a:t> depends on time </a:t>
            </a:r>
            <a:r>
              <a:rPr lang="en-US" altLang="en-US" sz="2400" i="1" dirty="0">
                <a:cs typeface="Segoe UI" panose="020B0502040204020203" pitchFamily="34" charset="0"/>
              </a:rPr>
              <a:t>t</a:t>
            </a: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4289B33-6CE4-DC40-AC2F-C07F6DD1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28" y="2052610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6D4FE3A1-8DB8-0246-BB09-74718999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B36E856A-BAFF-C949-909C-C3320120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</p:spTree>
    <p:extLst>
      <p:ext uri="{BB962C8B-B14F-4D97-AF65-F5344CB8AC3E}">
        <p14:creationId xmlns:p14="http://schemas.microsoft.com/office/powerpoint/2010/main" val="3845320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DB8466D9-3DDD-FA4C-8FC6-D0D7EDFE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80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b="1" dirty="0">
                <a:cs typeface="Segoe UI" panose="020B0502040204020203" pitchFamily="34" charset="0"/>
              </a:rPr>
              <a:t>Learning: Estimate the Q-values</a:t>
            </a:r>
            <a:r>
              <a:rPr lang="en-US" altLang="en-US" sz="2400" dirty="0">
                <a:cs typeface="Segoe UI" panose="020B0502040204020203" pitchFamily="34" charset="0"/>
              </a:rPr>
              <a:t> (expected rewards)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Given some experience pulling an arm, how to estimate?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Notation: 	Textbook uses capital letters (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dirty="0">
                <a:cs typeface="Segoe UI" panose="020B0502040204020203" pitchFamily="34" charset="0"/>
              </a:rPr>
              <a:t>) for </a:t>
            </a:r>
            <a:r>
              <a:rPr lang="en-US" altLang="en-US" sz="2400" u="sng" dirty="0">
                <a:cs typeface="Segoe UI" panose="020B0502040204020203" pitchFamily="34" charset="0"/>
              </a:rPr>
              <a:t>estimates</a:t>
            </a:r>
            <a:r>
              <a:rPr lang="en-US" altLang="en-US" sz="2400" dirty="0">
                <a:cs typeface="Segoe UI" panose="020B0502040204020203" pitchFamily="34" charset="0"/>
              </a:rPr>
              <a:t>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		lower-case letters (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dirty="0">
                <a:cs typeface="Segoe UI" panose="020B0502040204020203" pitchFamily="34" charset="0"/>
              </a:rPr>
              <a:t>) for true quantities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Also note estimator </a:t>
            </a:r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i="1" baseline="-33000" dirty="0">
                <a:cs typeface="Segoe UI" panose="020B0502040204020203" pitchFamily="34" charset="0"/>
              </a:rPr>
              <a:t>t</a:t>
            </a:r>
            <a:r>
              <a:rPr lang="en-US" altLang="en-US" sz="2400" dirty="0">
                <a:cs typeface="Segoe UI" panose="020B0502040204020203" pitchFamily="34" charset="0"/>
              </a:rPr>
              <a:t> depends on time </a:t>
            </a:r>
            <a:r>
              <a:rPr lang="en-US" altLang="en-US" sz="2400" i="1" dirty="0">
                <a:cs typeface="Segoe UI" panose="020B0502040204020203" pitchFamily="34" charset="0"/>
              </a:rPr>
              <a:t>t</a:t>
            </a: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r>
              <a:rPr lang="en-US" altLang="en-US" sz="2400" i="1" dirty="0">
                <a:cs typeface="Segoe UI" panose="020B0502040204020203" pitchFamily="34" charset="0"/>
              </a:rPr>
              <a:t>Q</a:t>
            </a:r>
            <a:r>
              <a:rPr lang="en-US" altLang="en-US" sz="2400" i="1" baseline="-33000" dirty="0">
                <a:cs typeface="Segoe UI" panose="020B0502040204020203" pitchFamily="34" charset="0"/>
              </a:rPr>
              <a:t>t</a:t>
            </a:r>
            <a:r>
              <a:rPr lang="en-US" altLang="en-US" sz="2400" i="1" dirty="0">
                <a:cs typeface="Segoe UI" panose="020B0502040204020203" pitchFamily="34" charset="0"/>
              </a:rPr>
              <a:t>(a)</a:t>
            </a:r>
            <a:r>
              <a:rPr lang="en-US" altLang="en-US" sz="2400" dirty="0">
                <a:cs typeface="Segoe UI" panose="020B0502040204020203" pitchFamily="34" charset="0"/>
              </a:rPr>
              <a:t> is a sample average, converges to </a:t>
            </a:r>
            <a:r>
              <a:rPr lang="en-US" altLang="en-US" sz="2400" i="1" dirty="0">
                <a:cs typeface="Segoe UI" panose="020B0502040204020203" pitchFamily="34" charset="0"/>
              </a:rPr>
              <a:t>q*(a)</a:t>
            </a:r>
            <a:r>
              <a:rPr lang="en-US" altLang="en-US" sz="2400" dirty="0">
                <a:cs typeface="Segoe UI" panose="020B0502040204020203" pitchFamily="34" charset="0"/>
              </a:rPr>
              <a:t> in the limit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Limit: Not just </a:t>
            </a:r>
            <a:r>
              <a:rPr lang="en-US" altLang="en-US" sz="2400" i="1" dirty="0">
                <a:cs typeface="Segoe UI" panose="020B0502040204020203" pitchFamily="34" charset="0"/>
              </a:rPr>
              <a:t>t</a:t>
            </a:r>
            <a:r>
              <a:rPr lang="en-US" altLang="en-US" sz="2400" dirty="0">
                <a:cs typeface="Segoe UI" panose="020B0502040204020203" pitchFamily="34" charset="0"/>
              </a:rPr>
              <a:t> →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∞ </a:t>
            </a:r>
            <a:r>
              <a:rPr lang="en-US" altLang="en-US" sz="2400" dirty="0">
                <a:cs typeface="Segoe UI" panose="020B0502040204020203" pitchFamily="34" charset="0"/>
              </a:rPr>
              <a:t>, need denominator </a:t>
            </a:r>
            <a:r>
              <a:rPr lang="en-US" altLang="en-US" sz="2400" i="1" dirty="0" err="1">
                <a:cs typeface="Segoe UI" panose="020B0502040204020203" pitchFamily="34" charset="0"/>
              </a:rPr>
              <a:t>N</a:t>
            </a:r>
            <a:r>
              <a:rPr lang="en-US" altLang="en-US" sz="2400" i="1" baseline="-33000" dirty="0" err="1">
                <a:cs typeface="Segoe UI" panose="020B0502040204020203" pitchFamily="34" charset="0"/>
              </a:rPr>
              <a:t>t</a:t>
            </a:r>
            <a:r>
              <a:rPr lang="en-US" altLang="en-US" sz="2400" i="1" dirty="0">
                <a:cs typeface="Segoe UI" panose="020B0502040204020203" pitchFamily="34" charset="0"/>
              </a:rPr>
              <a:t>(a)</a:t>
            </a:r>
            <a:r>
              <a:rPr lang="en-US" altLang="en-US" sz="2400" dirty="0">
                <a:cs typeface="Segoe UI" panose="020B0502040204020203" pitchFamily="34" charset="0"/>
              </a:rPr>
              <a:t> →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∞</a:t>
            </a:r>
          </a:p>
        </p:txBody>
      </p:sp>
      <p:pic>
        <p:nvPicPr>
          <p:cNvPr id="65539" name="Picture 3">
            <a:extLst>
              <a:ext uri="{FF2B5EF4-FFF2-40B4-BE49-F238E27FC236}">
                <a16:creationId xmlns:a16="http://schemas.microsoft.com/office/drawing/2014/main" id="{D4289B33-6CE4-DC40-AC2F-C07F6DD12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028" y="2052610"/>
            <a:ext cx="457200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6D4FE3A1-8DB8-0246-BB09-74718999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47">
            <a:extLst>
              <a:ext uri="{FF2B5EF4-FFF2-40B4-BE49-F238E27FC236}">
                <a16:creationId xmlns:a16="http://schemas.microsoft.com/office/drawing/2014/main" id="{B36E856A-BAFF-C949-909C-C3320120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Q-values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2066E-46BC-9B49-BB45-115E15E4544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80159" y="1668239"/>
            <a:ext cx="7791840" cy="51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929AB6-50BD-6A45-B7AB-06A5E3297F35}"/>
              </a:ext>
            </a:extLst>
          </p:cNvPr>
          <p:cNvSpPr txBox="1"/>
          <p:nvPr/>
        </p:nvSpPr>
        <p:spPr>
          <a:xfrm>
            <a:off x="1828800" y="274320"/>
            <a:ext cx="6222959" cy="100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15640" marR="0" lvl="0" indent="-215640" algn="ctr" hangingPunct="0">
              <a:lnSpc>
                <a:spcPct val="100000"/>
              </a:lnSpc>
              <a:spcBef>
                <a:spcPts val="1998"/>
              </a:spcBef>
              <a:spcAft>
                <a:spcPts val="0"/>
              </a:spcAft>
              <a:buNone/>
              <a:tabLst/>
            </a:pPr>
            <a:endParaRPr lang="en-US" sz="3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Arial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656248-C3CA-F642-8CCB-D6CD4BB40679}"/>
              </a:ext>
            </a:extLst>
          </p:cNvPr>
          <p:cNvSpPr txBox="1"/>
          <p:nvPr/>
        </p:nvSpPr>
        <p:spPr>
          <a:xfrm>
            <a:off x="914400" y="1151640"/>
            <a:ext cx="3845880" cy="4028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>
                <a:ln>
                  <a:noFill/>
                </a:ln>
                <a:uFillTx/>
                <a:latin typeface="Liberation Sans" pitchFamily="18"/>
                <a:ea typeface="Noto Sans CJK SC Regular" pitchFamily="2"/>
                <a:cs typeface="FreeSans" pitchFamily="2"/>
              </a:rPr>
              <a:t>Example of a 4-armed bandit: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26B2F2-33CF-5D4D-9028-A4250BD8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749156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0000"/>
                </a:solidFill>
              </a:rPr>
              <a:t>Question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66E9AF-6F9E-084D-A09F-7E9E13BAC609}"/>
              </a:ext>
            </a:extLst>
          </p:cNvPr>
          <p:cNvSpPr/>
          <p:nvPr/>
        </p:nvSpPr>
        <p:spPr>
          <a:xfrm>
            <a:off x="5614201" y="3305275"/>
            <a:ext cx="2326031" cy="4745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"/>
          <p:cNvGrpSpPr/>
          <p:nvPr/>
        </p:nvGrpSpPr>
        <p:grpSpPr>
          <a:xfrm>
            <a:off x="2196570" y="5786940"/>
            <a:ext cx="4699906" cy="981771"/>
            <a:chOff x="1229943" y="0"/>
            <a:chExt cx="4263669" cy="890644"/>
          </a:xfrm>
        </p:grpSpPr>
        <p:grpSp>
          <p:nvGrpSpPr>
            <p:cNvPr id="47" name="Group"/>
            <p:cNvGrpSpPr/>
            <p:nvPr/>
          </p:nvGrpSpPr>
          <p:grpSpPr>
            <a:xfrm>
              <a:off x="1229943" y="0"/>
              <a:ext cx="4263669" cy="890644"/>
              <a:chOff x="0" y="0"/>
              <a:chExt cx="4263668" cy="890643"/>
            </a:xfrm>
          </p:grpSpPr>
          <p:sp>
            <p:nvSpPr>
              <p:cNvPr id="40" name="Line"/>
              <p:cNvSpPr/>
              <p:nvPr/>
            </p:nvSpPr>
            <p:spPr>
              <a:xfrm>
                <a:off x="0" y="598370"/>
                <a:ext cx="4263668" cy="1"/>
              </a:xfrm>
              <a:prstGeom prst="line">
                <a:avLst/>
              </a:prstGeom>
              <a:noFill/>
              <a:ln w="25400" cap="flat">
                <a:solidFill>
                  <a:srgbClr val="3A525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1" name="Rectangle"/>
              <p:cNvSpPr/>
              <p:nvPr/>
            </p:nvSpPr>
            <p:spPr>
              <a:xfrm>
                <a:off x="1061076" y="0"/>
                <a:ext cx="91515" cy="5874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998" tIns="55998" rIns="55998" bIns="55998" numCol="1" anchor="ctr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2" name="20"/>
              <p:cNvSpPr txBox="1"/>
              <p:nvPr/>
            </p:nvSpPr>
            <p:spPr>
              <a:xfrm>
                <a:off x="2203931" y="511051"/>
                <a:ext cx="335267" cy="379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5998" tIns="55998" rIns="55998" bIns="55998" numCol="1" anchor="ctr">
                <a:spAutoFit/>
              </a:bodyPr>
              <a:lstStyle/>
              <a:p>
                <a:r>
                  <a:rPr sz="1984"/>
                  <a:t>20</a:t>
                </a:r>
              </a:p>
            </p:txBody>
          </p:sp>
          <p:sp>
            <p:nvSpPr>
              <p:cNvPr id="43" name="0"/>
              <p:cNvSpPr txBox="1"/>
              <p:nvPr/>
            </p:nvSpPr>
            <p:spPr>
              <a:xfrm>
                <a:off x="1010865" y="511051"/>
                <a:ext cx="218930" cy="379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5998" tIns="55998" rIns="55998" bIns="55998" numCol="1" anchor="ctr">
                <a:spAutoFit/>
              </a:bodyPr>
              <a:lstStyle/>
              <a:p>
                <a:r>
                  <a:rPr sz="1984"/>
                  <a:t>0</a:t>
                </a:r>
              </a:p>
            </p:txBody>
          </p:sp>
          <p:sp>
            <p:nvSpPr>
              <p:cNvPr id="44" name="Rectangle"/>
              <p:cNvSpPr/>
              <p:nvPr/>
            </p:nvSpPr>
            <p:spPr>
              <a:xfrm>
                <a:off x="2291436" y="0"/>
                <a:ext cx="91516" cy="5874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998" tIns="55998" rIns="55998" bIns="55998" numCol="1" anchor="ctr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5" name="Rectangle"/>
              <p:cNvSpPr/>
              <p:nvPr/>
            </p:nvSpPr>
            <p:spPr>
              <a:xfrm rot="16200000">
                <a:off x="1865742" y="249187"/>
                <a:ext cx="91515" cy="5874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998" tIns="55998" rIns="55998" bIns="55998" numCol="1" anchor="ctr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6" name="Line"/>
              <p:cNvSpPr/>
              <p:nvPr/>
            </p:nvSpPr>
            <p:spPr>
              <a:xfrm>
                <a:off x="1861728" y="368713"/>
                <a:ext cx="1" cy="356764"/>
              </a:xfrm>
              <a:prstGeom prst="line">
                <a:avLst/>
              </a:prstGeom>
              <a:noFill/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</p:grpSp>
        <p:pic>
          <p:nvPicPr>
            <p:cNvPr id="4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9608" y="689702"/>
              <a:ext cx="584201" cy="166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" name="Action 1 — Reward is always 8…"/>
          <p:cNvSpPr txBox="1">
            <a:spLocks noGrp="1"/>
          </p:cNvSpPr>
          <p:nvPr>
            <p:ph type="body" idx="1"/>
          </p:nvPr>
        </p:nvSpPr>
        <p:spPr>
          <a:xfrm>
            <a:off x="663749" y="1520821"/>
            <a:ext cx="9163947" cy="48724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764"/>
              </a:spcBef>
            </a:pPr>
            <a:r>
              <a:rPr sz="2800" dirty="0"/>
              <a:t>Action 1 — Reward is always 8</a:t>
            </a:r>
          </a:p>
          <a:p>
            <a:pPr lvl="1">
              <a:spcBef>
                <a:spcPts val="1764"/>
              </a:spcBef>
            </a:pPr>
            <a:r>
              <a:rPr dirty="0"/>
              <a:t>value of action 1 is</a:t>
            </a:r>
          </a:p>
          <a:p>
            <a:pPr>
              <a:spcBef>
                <a:spcPts val="2315"/>
              </a:spcBef>
            </a:pPr>
            <a:r>
              <a:rPr sz="2800" dirty="0"/>
              <a:t>Action 2 — 88% chance of 0, 12% chance of 100!</a:t>
            </a:r>
          </a:p>
          <a:p>
            <a:pPr lvl="1">
              <a:spcBef>
                <a:spcPts val="1764"/>
              </a:spcBef>
            </a:pPr>
            <a:r>
              <a:rPr dirty="0"/>
              <a:t>value of action 2 is</a:t>
            </a:r>
          </a:p>
          <a:p>
            <a:pPr>
              <a:spcBef>
                <a:spcPts val="1764"/>
              </a:spcBef>
            </a:pPr>
            <a:r>
              <a:rPr sz="2800" dirty="0"/>
              <a:t>Action 3 — Randomly between -10 and 35, equiprobable</a:t>
            </a:r>
          </a:p>
          <a:p>
            <a:pPr>
              <a:spcBef>
                <a:spcPts val="1764"/>
              </a:spcBef>
            </a:pPr>
            <a:endParaRPr dirty="0"/>
          </a:p>
          <a:p>
            <a:pPr>
              <a:spcBef>
                <a:spcPts val="1764"/>
              </a:spcBef>
            </a:pPr>
            <a:r>
              <a:rPr sz="2800" dirty="0"/>
              <a:t>Action 4 — a third 0, a third 20, and a third from {8,9,…, 18}</a:t>
            </a:r>
          </a:p>
        </p:txBody>
      </p:sp>
      <p:sp>
        <p:nvSpPr>
          <p:cNvPr id="56" name="Rectangle"/>
          <p:cNvSpPr/>
          <p:nvPr/>
        </p:nvSpPr>
        <p:spPr>
          <a:xfrm>
            <a:off x="6859857" y="6640217"/>
            <a:ext cx="1877059" cy="757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pPr algn="ctr" defTabSz="447975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Futura Condensed"/>
              </a:defRPr>
            </a:pPr>
            <a:endParaRPr sz="3527"/>
          </a:p>
        </p:txBody>
      </p:sp>
      <p:grpSp>
        <p:nvGrpSpPr>
          <p:cNvPr id="66" name="Group"/>
          <p:cNvGrpSpPr/>
          <p:nvPr/>
        </p:nvGrpSpPr>
        <p:grpSpPr>
          <a:xfrm>
            <a:off x="2196570" y="4619801"/>
            <a:ext cx="4699905" cy="581054"/>
            <a:chOff x="0" y="0"/>
            <a:chExt cx="4263668" cy="527121"/>
          </a:xfrm>
        </p:grpSpPr>
        <p:sp>
          <p:nvSpPr>
            <p:cNvPr id="59" name="Line"/>
            <p:cNvSpPr/>
            <p:nvPr/>
          </p:nvSpPr>
          <p:spPr>
            <a:xfrm>
              <a:off x="0" y="234848"/>
              <a:ext cx="4263668" cy="1"/>
            </a:xfrm>
            <a:prstGeom prst="line">
              <a:avLst/>
            </a:prstGeom>
            <a:noFill/>
            <a:ln w="25400" cap="flat">
              <a:solidFill>
                <a:srgbClr val="3A525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47975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Condensed"/>
                </a:defRPr>
              </a:pPr>
              <a:endParaRPr sz="3527"/>
            </a:p>
          </p:txBody>
        </p:sp>
        <p:sp>
          <p:nvSpPr>
            <p:cNvPr id="60" name="-10"/>
            <p:cNvSpPr txBox="1"/>
            <p:nvPr/>
          </p:nvSpPr>
          <p:spPr>
            <a:xfrm>
              <a:off x="405810" y="147529"/>
              <a:ext cx="406524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5998" tIns="55998" rIns="55998" bIns="55998" numCol="1" anchor="ctr">
              <a:spAutoFit/>
            </a:bodyPr>
            <a:lstStyle/>
            <a:p>
              <a:r>
                <a:rPr sz="1984"/>
                <a:t>-10</a:t>
              </a:r>
            </a:p>
          </p:txBody>
        </p:sp>
        <p:sp>
          <p:nvSpPr>
            <p:cNvPr id="61" name="35"/>
            <p:cNvSpPr txBox="1"/>
            <p:nvPr/>
          </p:nvSpPr>
          <p:spPr>
            <a:xfrm>
              <a:off x="3064643" y="147529"/>
              <a:ext cx="335267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5998" tIns="55998" rIns="55998" bIns="55998" numCol="1" anchor="ctr">
              <a:spAutoFit/>
            </a:bodyPr>
            <a:lstStyle/>
            <a:p>
              <a:r>
                <a:rPr sz="1984"/>
                <a:t>35</a:t>
              </a:r>
            </a:p>
          </p:txBody>
        </p:sp>
        <p:sp>
          <p:nvSpPr>
            <p:cNvPr id="62" name="0"/>
            <p:cNvSpPr txBox="1"/>
            <p:nvPr/>
          </p:nvSpPr>
          <p:spPr>
            <a:xfrm>
              <a:off x="1010865" y="147529"/>
              <a:ext cx="218930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5998" tIns="55998" rIns="55998" bIns="55998" numCol="1" anchor="ctr">
              <a:spAutoFit/>
            </a:bodyPr>
            <a:lstStyle/>
            <a:p>
              <a:r>
                <a:rPr sz="1984"/>
                <a:t>0</a:t>
              </a:r>
            </a:p>
          </p:txBody>
        </p:sp>
        <p:sp>
          <p:nvSpPr>
            <p:cNvPr id="63" name="Rectangle"/>
            <p:cNvSpPr/>
            <p:nvPr/>
          </p:nvSpPr>
          <p:spPr>
            <a:xfrm>
              <a:off x="598863" y="165216"/>
              <a:ext cx="2650016" cy="6100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pPr algn="ctr" defTabSz="447975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Condensed"/>
                </a:defRPr>
              </a:pPr>
              <a:endParaRPr sz="3527"/>
            </a:p>
          </p:txBody>
        </p:sp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9844" y="349125"/>
              <a:ext cx="593440" cy="16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Line"/>
            <p:cNvSpPr/>
            <p:nvPr/>
          </p:nvSpPr>
          <p:spPr>
            <a:xfrm>
              <a:off x="1919390" y="0"/>
              <a:ext cx="1" cy="356764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47975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Condensed"/>
                </a:defRPr>
              </a:pPr>
              <a:endParaRPr sz="3527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26F5805-6A18-2F49-9A54-D9A43C48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65074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10D85F42-EE3B-A648-AE5B-2D750B18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57" y="2214318"/>
            <a:ext cx="1385942" cy="29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51DFA837-114F-1448-B665-54EF638B2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60" y="3475155"/>
            <a:ext cx="4185821" cy="29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BF21306D-281E-E841-9663-62262F345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485" y="4714214"/>
            <a:ext cx="1735927" cy="2967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CD711232-6B28-7E4F-A6DB-6D0E10AD0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5" y="6770690"/>
            <a:ext cx="7517678" cy="57677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1460916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"/>
          <p:cNvGrpSpPr/>
          <p:nvPr/>
        </p:nvGrpSpPr>
        <p:grpSpPr>
          <a:xfrm>
            <a:off x="2196570" y="5786940"/>
            <a:ext cx="4699906" cy="981771"/>
            <a:chOff x="1229943" y="0"/>
            <a:chExt cx="4263669" cy="890644"/>
          </a:xfrm>
        </p:grpSpPr>
        <p:grpSp>
          <p:nvGrpSpPr>
            <p:cNvPr id="47" name="Group"/>
            <p:cNvGrpSpPr/>
            <p:nvPr/>
          </p:nvGrpSpPr>
          <p:grpSpPr>
            <a:xfrm>
              <a:off x="1229943" y="0"/>
              <a:ext cx="4263669" cy="890644"/>
              <a:chOff x="0" y="0"/>
              <a:chExt cx="4263668" cy="890643"/>
            </a:xfrm>
          </p:grpSpPr>
          <p:sp>
            <p:nvSpPr>
              <p:cNvPr id="40" name="Line"/>
              <p:cNvSpPr/>
              <p:nvPr/>
            </p:nvSpPr>
            <p:spPr>
              <a:xfrm>
                <a:off x="0" y="598370"/>
                <a:ext cx="4263668" cy="1"/>
              </a:xfrm>
              <a:prstGeom prst="line">
                <a:avLst/>
              </a:prstGeom>
              <a:noFill/>
              <a:ln w="25400" cap="flat">
                <a:solidFill>
                  <a:srgbClr val="3A5253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1" name="Rectangle"/>
              <p:cNvSpPr/>
              <p:nvPr/>
            </p:nvSpPr>
            <p:spPr>
              <a:xfrm>
                <a:off x="1061076" y="0"/>
                <a:ext cx="91515" cy="5874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998" tIns="55998" rIns="55998" bIns="55998" numCol="1" anchor="ctr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2" name="20"/>
              <p:cNvSpPr txBox="1"/>
              <p:nvPr/>
            </p:nvSpPr>
            <p:spPr>
              <a:xfrm>
                <a:off x="2203931" y="511051"/>
                <a:ext cx="335267" cy="379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5998" tIns="55998" rIns="55998" bIns="55998" numCol="1" anchor="ctr">
                <a:spAutoFit/>
              </a:bodyPr>
              <a:lstStyle/>
              <a:p>
                <a:r>
                  <a:rPr sz="1984"/>
                  <a:t>20</a:t>
                </a:r>
              </a:p>
            </p:txBody>
          </p:sp>
          <p:sp>
            <p:nvSpPr>
              <p:cNvPr id="43" name="0"/>
              <p:cNvSpPr txBox="1"/>
              <p:nvPr/>
            </p:nvSpPr>
            <p:spPr>
              <a:xfrm>
                <a:off x="1010865" y="511051"/>
                <a:ext cx="218930" cy="379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5998" tIns="55998" rIns="55998" bIns="55998" numCol="1" anchor="ctr">
                <a:spAutoFit/>
              </a:bodyPr>
              <a:lstStyle/>
              <a:p>
                <a:r>
                  <a:rPr sz="1984"/>
                  <a:t>0</a:t>
                </a:r>
              </a:p>
            </p:txBody>
          </p:sp>
          <p:sp>
            <p:nvSpPr>
              <p:cNvPr id="44" name="Rectangle"/>
              <p:cNvSpPr/>
              <p:nvPr/>
            </p:nvSpPr>
            <p:spPr>
              <a:xfrm>
                <a:off x="2291436" y="0"/>
                <a:ext cx="91516" cy="5874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998" tIns="55998" rIns="55998" bIns="55998" numCol="1" anchor="ctr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5" name="Rectangle"/>
              <p:cNvSpPr/>
              <p:nvPr/>
            </p:nvSpPr>
            <p:spPr>
              <a:xfrm rot="16200000">
                <a:off x="1865742" y="249187"/>
                <a:ext cx="91515" cy="587416"/>
              </a:xfrm>
              <a:prstGeom prst="rect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5998" tIns="55998" rIns="55998" bIns="55998" numCol="1" anchor="ctr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  <p:sp>
            <p:nvSpPr>
              <p:cNvPr id="46" name="Line"/>
              <p:cNvSpPr/>
              <p:nvPr/>
            </p:nvSpPr>
            <p:spPr>
              <a:xfrm>
                <a:off x="1861728" y="368713"/>
                <a:ext cx="1" cy="356764"/>
              </a:xfrm>
              <a:prstGeom prst="line">
                <a:avLst/>
              </a:prstGeom>
              <a:noFill/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 defTabSz="447975">
                  <a:defRPr sz="32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Futura Condensed"/>
                  </a:defRPr>
                </a:pPr>
                <a:endParaRPr sz="3527"/>
              </a:p>
            </p:txBody>
          </p:sp>
        </p:grpSp>
        <p:pic>
          <p:nvPicPr>
            <p:cNvPr id="4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9608" y="689702"/>
              <a:ext cx="584201" cy="166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0" name="Action 1 — Reward is always 8…"/>
          <p:cNvSpPr txBox="1">
            <a:spLocks noGrp="1"/>
          </p:cNvSpPr>
          <p:nvPr>
            <p:ph type="body" idx="1"/>
          </p:nvPr>
        </p:nvSpPr>
        <p:spPr>
          <a:xfrm>
            <a:off x="663749" y="1520821"/>
            <a:ext cx="9163947" cy="48724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1764"/>
              </a:spcBef>
            </a:pPr>
            <a:r>
              <a:rPr sz="2800" dirty="0"/>
              <a:t>Action 1 — Reward is always 8</a:t>
            </a:r>
          </a:p>
          <a:p>
            <a:pPr lvl="1">
              <a:spcBef>
                <a:spcPts val="1764"/>
              </a:spcBef>
            </a:pPr>
            <a:r>
              <a:rPr dirty="0"/>
              <a:t>value of action 1 is</a:t>
            </a:r>
          </a:p>
          <a:p>
            <a:pPr>
              <a:spcBef>
                <a:spcPts val="2315"/>
              </a:spcBef>
            </a:pPr>
            <a:r>
              <a:rPr sz="2800" dirty="0"/>
              <a:t>Action 2 — 88% chance of 0, 12% chance of 100!</a:t>
            </a:r>
          </a:p>
          <a:p>
            <a:pPr lvl="1">
              <a:spcBef>
                <a:spcPts val="1764"/>
              </a:spcBef>
            </a:pPr>
            <a:r>
              <a:rPr dirty="0"/>
              <a:t>value of action 2 is</a:t>
            </a:r>
          </a:p>
          <a:p>
            <a:pPr>
              <a:spcBef>
                <a:spcPts val="1764"/>
              </a:spcBef>
            </a:pPr>
            <a:r>
              <a:rPr sz="2800" dirty="0"/>
              <a:t>Action 3 — Randomly between -10 and 35, equiprobable</a:t>
            </a:r>
          </a:p>
          <a:p>
            <a:pPr>
              <a:spcBef>
                <a:spcPts val="1764"/>
              </a:spcBef>
            </a:pPr>
            <a:endParaRPr dirty="0"/>
          </a:p>
          <a:p>
            <a:pPr>
              <a:spcBef>
                <a:spcPts val="1764"/>
              </a:spcBef>
            </a:pPr>
            <a:r>
              <a:rPr sz="2800" dirty="0"/>
              <a:t>Action 4 — a third 0, a third 20, and a third from {8,9,…, 18}</a:t>
            </a:r>
          </a:p>
        </p:txBody>
      </p:sp>
      <p:sp>
        <p:nvSpPr>
          <p:cNvPr id="56" name="Rectangle"/>
          <p:cNvSpPr/>
          <p:nvPr/>
        </p:nvSpPr>
        <p:spPr>
          <a:xfrm>
            <a:off x="6859857" y="6640217"/>
            <a:ext cx="1877059" cy="757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5998" tIns="55998" rIns="55998" bIns="55998" anchor="ctr"/>
          <a:lstStyle/>
          <a:p>
            <a:pPr algn="ctr" defTabSz="447975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Futura Condensed"/>
              </a:defRPr>
            </a:pPr>
            <a:endParaRPr sz="3527"/>
          </a:p>
        </p:txBody>
      </p:sp>
      <p:grpSp>
        <p:nvGrpSpPr>
          <p:cNvPr id="66" name="Group"/>
          <p:cNvGrpSpPr/>
          <p:nvPr/>
        </p:nvGrpSpPr>
        <p:grpSpPr>
          <a:xfrm>
            <a:off x="2196570" y="4619801"/>
            <a:ext cx="4699905" cy="581054"/>
            <a:chOff x="0" y="0"/>
            <a:chExt cx="4263668" cy="527121"/>
          </a:xfrm>
        </p:grpSpPr>
        <p:sp>
          <p:nvSpPr>
            <p:cNvPr id="59" name="Line"/>
            <p:cNvSpPr/>
            <p:nvPr/>
          </p:nvSpPr>
          <p:spPr>
            <a:xfrm>
              <a:off x="0" y="234848"/>
              <a:ext cx="4263668" cy="1"/>
            </a:xfrm>
            <a:prstGeom prst="line">
              <a:avLst/>
            </a:prstGeom>
            <a:noFill/>
            <a:ln w="25400" cap="flat">
              <a:solidFill>
                <a:srgbClr val="3A525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47975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Condensed"/>
                </a:defRPr>
              </a:pPr>
              <a:endParaRPr sz="3527"/>
            </a:p>
          </p:txBody>
        </p:sp>
        <p:sp>
          <p:nvSpPr>
            <p:cNvPr id="60" name="-10"/>
            <p:cNvSpPr txBox="1"/>
            <p:nvPr/>
          </p:nvSpPr>
          <p:spPr>
            <a:xfrm>
              <a:off x="405810" y="147529"/>
              <a:ext cx="406524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5998" tIns="55998" rIns="55998" bIns="55998" numCol="1" anchor="ctr">
              <a:spAutoFit/>
            </a:bodyPr>
            <a:lstStyle/>
            <a:p>
              <a:r>
                <a:rPr sz="1984"/>
                <a:t>-10</a:t>
              </a:r>
            </a:p>
          </p:txBody>
        </p:sp>
        <p:sp>
          <p:nvSpPr>
            <p:cNvPr id="61" name="35"/>
            <p:cNvSpPr txBox="1"/>
            <p:nvPr/>
          </p:nvSpPr>
          <p:spPr>
            <a:xfrm>
              <a:off x="3064643" y="147529"/>
              <a:ext cx="335267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5998" tIns="55998" rIns="55998" bIns="55998" numCol="1" anchor="ctr">
              <a:spAutoFit/>
            </a:bodyPr>
            <a:lstStyle/>
            <a:p>
              <a:r>
                <a:rPr sz="1984"/>
                <a:t>35</a:t>
              </a:r>
            </a:p>
          </p:txBody>
        </p:sp>
        <p:sp>
          <p:nvSpPr>
            <p:cNvPr id="62" name="0"/>
            <p:cNvSpPr txBox="1"/>
            <p:nvPr/>
          </p:nvSpPr>
          <p:spPr>
            <a:xfrm>
              <a:off x="1010865" y="147529"/>
              <a:ext cx="218930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5998" tIns="55998" rIns="55998" bIns="55998" numCol="1" anchor="ctr">
              <a:spAutoFit/>
            </a:bodyPr>
            <a:lstStyle/>
            <a:p>
              <a:r>
                <a:rPr sz="1984"/>
                <a:t>0</a:t>
              </a:r>
            </a:p>
          </p:txBody>
        </p:sp>
        <p:sp>
          <p:nvSpPr>
            <p:cNvPr id="63" name="Rectangle"/>
            <p:cNvSpPr/>
            <p:nvPr/>
          </p:nvSpPr>
          <p:spPr>
            <a:xfrm>
              <a:off x="598863" y="165216"/>
              <a:ext cx="2650016" cy="61009"/>
            </a:xfrm>
            <a:prstGeom prst="rect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55998" tIns="55998" rIns="55998" bIns="55998" numCol="1" anchor="ctr">
              <a:noAutofit/>
            </a:bodyPr>
            <a:lstStyle/>
            <a:p>
              <a:pPr algn="ctr" defTabSz="447975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Condensed"/>
                </a:defRPr>
              </a:pPr>
              <a:endParaRPr sz="3527"/>
            </a:p>
          </p:txBody>
        </p:sp>
        <p:pic>
          <p:nvPicPr>
            <p:cNvPr id="6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9844" y="349125"/>
              <a:ext cx="593440" cy="169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" name="Line"/>
            <p:cNvSpPr/>
            <p:nvPr/>
          </p:nvSpPr>
          <p:spPr>
            <a:xfrm>
              <a:off x="1919390" y="0"/>
              <a:ext cx="1" cy="356764"/>
            </a:xfrm>
            <a:prstGeom prst="line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 defTabSz="447975">
                <a:defRPr sz="3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Futura Condensed"/>
                </a:defRPr>
              </a:pPr>
              <a:endParaRPr sz="3527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26F5805-6A18-2F49-9A54-D9A43C48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65074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10D85F42-EE3B-A648-AE5B-2D750B18A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57" y="2214318"/>
            <a:ext cx="1385942" cy="29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51DFA837-114F-1448-B665-54EF638B2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360" y="3475155"/>
            <a:ext cx="4185821" cy="29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BF21306D-281E-E841-9663-62262F345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485" y="4714214"/>
            <a:ext cx="1735927" cy="2967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CD711232-6B28-7E4F-A6DB-6D0E10AD0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85" y="6770690"/>
            <a:ext cx="7517678" cy="57677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7" name="Freeform 26">
            <a:extLst>
              <a:ext uri="{FF2B5EF4-FFF2-40B4-BE49-F238E27FC236}">
                <a16:creationId xmlns:a16="http://schemas.microsoft.com/office/drawing/2014/main" id="{1DC5DB5C-CB3F-F14F-A7CB-3E7856ECE1B4}"/>
              </a:ext>
            </a:extLst>
          </p:cNvPr>
          <p:cNvSpPr/>
          <p:nvPr/>
        </p:nvSpPr>
        <p:spPr>
          <a:xfrm>
            <a:off x="6291132" y="1388567"/>
            <a:ext cx="2834280" cy="1005840"/>
          </a:xfrm>
          <a:custGeom>
            <a:avLst>
              <a:gd name="f0" fmla="val 13087"/>
              <a:gd name="f1" fmla="val 155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How should you act?</a:t>
            </a:r>
            <a:endParaRPr lang="en-US" sz="2200" b="0" i="1" u="none" strike="noStrike" kern="1200" cap="none" dirty="0">
              <a:ln>
                <a:noFill/>
              </a:ln>
              <a:latin typeface="Times" pitchFamily="2" charset="0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798117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A8A24535-7A07-FA4E-803A-2E72597DF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63672"/>
            <a:ext cx="8229600" cy="5035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In the previous example, reward distribution was given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What if it was unknown (the actual setting)?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Activity: Suppose you are faced with 4 arms, now with unknown payout.</a:t>
            </a:r>
            <a:br>
              <a:rPr lang="en-US" altLang="en-US" sz="2400" dirty="0">
                <a:cs typeface="Segoe UI" panose="020B0502040204020203" pitchFamily="34" charset="0"/>
              </a:rPr>
            </a:b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Suppose you can pull 100 times in total.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How to act to maximize total expected reward?</a:t>
            </a:r>
          </a:p>
        </p:txBody>
      </p:sp>
      <p:sp>
        <p:nvSpPr>
          <p:cNvPr id="5" name="Title 27">
            <a:extLst>
              <a:ext uri="{FF2B5EF4-FFF2-40B4-BE49-F238E27FC236}">
                <a16:creationId xmlns:a16="http://schemas.microsoft.com/office/drawing/2014/main" id="{0F7205F5-D01F-EB45-94B4-08166CE1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How to act?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B10CF-8E09-0848-9099-2CE1B8590FA3}"/>
              </a:ext>
            </a:extLst>
          </p:cNvPr>
          <p:cNvSpPr txBox="1"/>
          <p:nvPr/>
        </p:nvSpPr>
        <p:spPr>
          <a:xfrm>
            <a:off x="849600" y="2202840"/>
            <a:ext cx="7003690" cy="250115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Given an estimate of             , how do we decide how to act?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 dirty="0">
                <a:ln>
                  <a:noFill/>
                </a:ln>
                <a:uFillTx/>
                <a:ea typeface="Noto Sans CJK SC Regular" pitchFamily="2"/>
                <a:cs typeface="FreeSans" pitchFamily="2"/>
              </a:rPr>
              <a:t>Two possibilities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1. Greedy action selection: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2. Do something else</a:t>
            </a:r>
          </a:p>
        </p:txBody>
      </p:sp>
      <p:grpSp>
        <p:nvGrpSpPr>
          <p:cNvPr id="4" name="Group 3" descr="22§display§Q_t(a)§svg§600§FALSE" title="TexMaths">
            <a:extLst>
              <a:ext uri="{FF2B5EF4-FFF2-40B4-BE49-F238E27FC236}">
                <a16:creationId xmlns:a16="http://schemas.microsoft.com/office/drawing/2014/main" id="{994D4E5B-5418-2542-90AB-57611B905A2C}"/>
              </a:ext>
            </a:extLst>
          </p:cNvPr>
          <p:cNvGrpSpPr/>
          <p:nvPr/>
        </p:nvGrpSpPr>
        <p:grpSpPr>
          <a:xfrm>
            <a:off x="3347179" y="2220119"/>
            <a:ext cx="849600" cy="348121"/>
            <a:chOff x="3671279" y="2220119"/>
            <a:chExt cx="849600" cy="34812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A59171A-13F5-FB4D-8123-FFE3332B0BE3}"/>
                </a:ext>
              </a:extLst>
            </p:cNvPr>
            <p:cNvSpPr/>
            <p:nvPr/>
          </p:nvSpPr>
          <p:spPr>
            <a:xfrm>
              <a:off x="3671279" y="2220840"/>
              <a:ext cx="84960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1" h="966">
                  <a:moveTo>
                    <a:pt x="1182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2361" y="0"/>
                  </a:lnTo>
                  <a:lnTo>
                    <a:pt x="236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2991B12-7D36-294E-B815-0674CC2B0AE3}"/>
                </a:ext>
              </a:extLst>
            </p:cNvPr>
            <p:cNvSpPr/>
            <p:nvPr/>
          </p:nvSpPr>
          <p:spPr>
            <a:xfrm>
              <a:off x="3688559" y="223596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6978874-9CF1-2B48-8484-1A9BE038A401}"/>
                </a:ext>
              </a:extLst>
            </p:cNvPr>
            <p:cNvSpPr/>
            <p:nvPr/>
          </p:nvSpPr>
          <p:spPr>
            <a:xfrm>
              <a:off x="3955680" y="23810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0119FC-FF39-AB43-AFBD-254D559BF6B1}"/>
                </a:ext>
              </a:extLst>
            </p:cNvPr>
            <p:cNvSpPr/>
            <p:nvPr/>
          </p:nvSpPr>
          <p:spPr>
            <a:xfrm>
              <a:off x="4102200" y="22201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68A956D-7009-6540-9D6D-1480B6D01AE1}"/>
                </a:ext>
              </a:extLst>
            </p:cNvPr>
            <p:cNvSpPr/>
            <p:nvPr/>
          </p:nvSpPr>
          <p:spPr>
            <a:xfrm>
              <a:off x="4216320" y="232704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E41A643-9828-EB49-A986-563F8DE00642}"/>
                </a:ext>
              </a:extLst>
            </p:cNvPr>
            <p:cNvSpPr/>
            <p:nvPr/>
          </p:nvSpPr>
          <p:spPr>
            <a:xfrm>
              <a:off x="4405679" y="22201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grpSp>
        <p:nvGrpSpPr>
          <p:cNvPr id="11" name="Group 10" descr="22§display§A_t = \arg\max_{a} Q_t(a)§svg§600§FALSE" title="TexMaths">
            <a:extLst>
              <a:ext uri="{FF2B5EF4-FFF2-40B4-BE49-F238E27FC236}">
                <a16:creationId xmlns:a16="http://schemas.microsoft.com/office/drawing/2014/main" id="{3BD6F77A-1902-5A4F-BF83-5EBC700845A5}"/>
              </a:ext>
            </a:extLst>
          </p:cNvPr>
          <p:cNvGrpSpPr/>
          <p:nvPr/>
        </p:nvGrpSpPr>
        <p:grpSpPr>
          <a:xfrm>
            <a:off x="4131109" y="3610321"/>
            <a:ext cx="2947320" cy="472320"/>
            <a:chOff x="4359960" y="3483000"/>
            <a:chExt cx="2947320" cy="47232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EB25608-5B14-1440-82EC-445D8C80BDD0}"/>
                </a:ext>
              </a:extLst>
            </p:cNvPr>
            <p:cNvSpPr/>
            <p:nvPr/>
          </p:nvSpPr>
          <p:spPr>
            <a:xfrm>
              <a:off x="4359960" y="3483720"/>
              <a:ext cx="2947320" cy="46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8" h="1304">
                  <a:moveTo>
                    <a:pt x="4094" y="1304"/>
                  </a:moveTo>
                  <a:lnTo>
                    <a:pt x="0" y="1304"/>
                  </a:lnTo>
                  <a:lnTo>
                    <a:pt x="0" y="0"/>
                  </a:lnTo>
                  <a:lnTo>
                    <a:pt x="8188" y="0"/>
                  </a:lnTo>
                  <a:lnTo>
                    <a:pt x="8188" y="1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ECAD824-10CA-BB4D-A534-45D70F9C3EAF}"/>
                </a:ext>
              </a:extLst>
            </p:cNvPr>
            <p:cNvSpPr/>
            <p:nvPr/>
          </p:nvSpPr>
          <p:spPr>
            <a:xfrm>
              <a:off x="4371839" y="3494879"/>
              <a:ext cx="23868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695">
                  <a:moveTo>
                    <a:pt x="139" y="583"/>
                  </a:moveTo>
                  <a:cubicBezTo>
                    <a:pt x="101" y="647"/>
                    <a:pt x="64" y="662"/>
                    <a:pt x="20" y="664"/>
                  </a:cubicBezTo>
                  <a:cubicBezTo>
                    <a:pt x="9" y="664"/>
                    <a:pt x="0" y="664"/>
                    <a:pt x="0" y="684"/>
                  </a:cubicBezTo>
                  <a:cubicBezTo>
                    <a:pt x="0" y="688"/>
                    <a:pt x="4" y="695"/>
                    <a:pt x="13" y="695"/>
                  </a:cubicBezTo>
                  <a:cubicBezTo>
                    <a:pt x="40" y="695"/>
                    <a:pt x="68" y="691"/>
                    <a:pt x="97" y="691"/>
                  </a:cubicBezTo>
                  <a:cubicBezTo>
                    <a:pt x="128" y="691"/>
                    <a:pt x="163" y="695"/>
                    <a:pt x="194" y="695"/>
                  </a:cubicBezTo>
                  <a:cubicBezTo>
                    <a:pt x="198" y="695"/>
                    <a:pt x="211" y="695"/>
                    <a:pt x="211" y="675"/>
                  </a:cubicBezTo>
                  <a:cubicBezTo>
                    <a:pt x="211" y="664"/>
                    <a:pt x="202" y="664"/>
                    <a:pt x="196" y="664"/>
                  </a:cubicBezTo>
                  <a:cubicBezTo>
                    <a:pt x="174" y="662"/>
                    <a:pt x="150" y="653"/>
                    <a:pt x="150" y="629"/>
                  </a:cubicBezTo>
                  <a:cubicBezTo>
                    <a:pt x="150" y="618"/>
                    <a:pt x="156" y="607"/>
                    <a:pt x="163" y="594"/>
                  </a:cubicBezTo>
                  <a:lnTo>
                    <a:pt x="238" y="471"/>
                  </a:lnTo>
                  <a:lnTo>
                    <a:pt x="482" y="471"/>
                  </a:lnTo>
                  <a:cubicBezTo>
                    <a:pt x="484" y="490"/>
                    <a:pt x="497" y="622"/>
                    <a:pt x="497" y="631"/>
                  </a:cubicBezTo>
                  <a:cubicBezTo>
                    <a:pt x="497" y="662"/>
                    <a:pt x="447" y="664"/>
                    <a:pt x="427" y="664"/>
                  </a:cubicBezTo>
                  <a:cubicBezTo>
                    <a:pt x="414" y="664"/>
                    <a:pt x="403" y="664"/>
                    <a:pt x="403" y="684"/>
                  </a:cubicBezTo>
                  <a:cubicBezTo>
                    <a:pt x="403" y="695"/>
                    <a:pt x="416" y="695"/>
                    <a:pt x="418" y="695"/>
                  </a:cubicBezTo>
                  <a:cubicBezTo>
                    <a:pt x="458" y="695"/>
                    <a:pt x="499" y="691"/>
                    <a:pt x="539" y="691"/>
                  </a:cubicBezTo>
                  <a:cubicBezTo>
                    <a:pt x="563" y="691"/>
                    <a:pt x="623" y="695"/>
                    <a:pt x="647" y="695"/>
                  </a:cubicBezTo>
                  <a:cubicBezTo>
                    <a:pt x="653" y="695"/>
                    <a:pt x="664" y="695"/>
                    <a:pt x="664" y="675"/>
                  </a:cubicBezTo>
                  <a:cubicBezTo>
                    <a:pt x="664" y="664"/>
                    <a:pt x="656" y="664"/>
                    <a:pt x="642" y="664"/>
                  </a:cubicBezTo>
                  <a:cubicBezTo>
                    <a:pt x="583" y="664"/>
                    <a:pt x="583" y="658"/>
                    <a:pt x="581" y="629"/>
                  </a:cubicBezTo>
                  <a:lnTo>
                    <a:pt x="521" y="24"/>
                  </a:lnTo>
                  <a:cubicBezTo>
                    <a:pt x="519" y="4"/>
                    <a:pt x="519" y="0"/>
                    <a:pt x="502" y="0"/>
                  </a:cubicBezTo>
                  <a:cubicBezTo>
                    <a:pt x="486" y="0"/>
                    <a:pt x="484" y="7"/>
                    <a:pt x="477" y="15"/>
                  </a:cubicBezTo>
                  <a:close/>
                  <a:moveTo>
                    <a:pt x="255" y="440"/>
                  </a:moveTo>
                  <a:lnTo>
                    <a:pt x="447" y="121"/>
                  </a:lnTo>
                  <a:lnTo>
                    <a:pt x="477" y="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D29054-2CD9-8B4A-B65E-53159E6D59F1}"/>
                </a:ext>
              </a:extLst>
            </p:cNvPr>
            <p:cNvSpPr/>
            <p:nvPr/>
          </p:nvSpPr>
          <p:spPr>
            <a:xfrm>
              <a:off x="4629960" y="364355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8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6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3"/>
                    <a:pt x="110" y="413"/>
                  </a:cubicBezTo>
                  <a:cubicBezTo>
                    <a:pt x="95" y="413"/>
                    <a:pt x="86" y="405"/>
                    <a:pt x="86" y="378"/>
                  </a:cubicBezTo>
                  <a:cubicBezTo>
                    <a:pt x="86" y="372"/>
                    <a:pt x="88" y="358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8F191AA-38C4-0C4D-B4AB-43970BE34C7D}"/>
                </a:ext>
              </a:extLst>
            </p:cNvPr>
            <p:cNvSpPr/>
            <p:nvPr/>
          </p:nvSpPr>
          <p:spPr>
            <a:xfrm>
              <a:off x="4858920" y="361583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A35F15B-30F9-7446-A55B-C4C6CFC11753}"/>
                </a:ext>
              </a:extLst>
            </p:cNvPr>
            <p:cNvSpPr/>
            <p:nvPr/>
          </p:nvSpPr>
          <p:spPr>
            <a:xfrm>
              <a:off x="5220000" y="358740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6A88A2-302C-D848-B2F3-5BCF92745847}"/>
                </a:ext>
              </a:extLst>
            </p:cNvPr>
            <p:cNvSpPr/>
            <p:nvPr/>
          </p:nvSpPr>
          <p:spPr>
            <a:xfrm>
              <a:off x="5388840" y="3589920"/>
              <a:ext cx="1177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429">
                  <a:moveTo>
                    <a:pt x="134" y="108"/>
                  </a:moveTo>
                  <a:lnTo>
                    <a:pt x="134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lnTo>
                    <a:pt x="75" y="356"/>
                  </a:lnTo>
                  <a:cubicBezTo>
                    <a:pt x="75" y="398"/>
                    <a:pt x="66" y="398"/>
                    <a:pt x="0" y="398"/>
                  </a:cubicBezTo>
                  <a:lnTo>
                    <a:pt x="0" y="429"/>
                  </a:lnTo>
                  <a:cubicBezTo>
                    <a:pt x="37" y="429"/>
                    <a:pt x="84" y="427"/>
                    <a:pt x="110" y="427"/>
                  </a:cubicBezTo>
                  <a:cubicBezTo>
                    <a:pt x="150" y="427"/>
                    <a:pt x="196" y="427"/>
                    <a:pt x="235" y="429"/>
                  </a:cubicBezTo>
                  <a:lnTo>
                    <a:pt x="235" y="398"/>
                  </a:lnTo>
                  <a:lnTo>
                    <a:pt x="213" y="398"/>
                  </a:lnTo>
                  <a:cubicBezTo>
                    <a:pt x="143" y="398"/>
                    <a:pt x="141" y="389"/>
                    <a:pt x="141" y="354"/>
                  </a:cubicBezTo>
                  <a:lnTo>
                    <a:pt x="141" y="205"/>
                  </a:lnTo>
                  <a:cubicBezTo>
                    <a:pt x="141" y="108"/>
                    <a:pt x="180" y="22"/>
                    <a:pt x="255" y="22"/>
                  </a:cubicBezTo>
                  <a:cubicBezTo>
                    <a:pt x="262" y="22"/>
                    <a:pt x="264" y="22"/>
                    <a:pt x="266" y="22"/>
                  </a:cubicBezTo>
                  <a:cubicBezTo>
                    <a:pt x="262" y="24"/>
                    <a:pt x="244" y="35"/>
                    <a:pt x="244" y="59"/>
                  </a:cubicBezTo>
                  <a:cubicBezTo>
                    <a:pt x="244" y="88"/>
                    <a:pt x="264" y="101"/>
                    <a:pt x="286" y="101"/>
                  </a:cubicBezTo>
                  <a:cubicBezTo>
                    <a:pt x="304" y="101"/>
                    <a:pt x="328" y="90"/>
                    <a:pt x="328" y="59"/>
                  </a:cubicBezTo>
                  <a:cubicBezTo>
                    <a:pt x="328" y="29"/>
                    <a:pt x="297" y="0"/>
                    <a:pt x="255" y="0"/>
                  </a:cubicBezTo>
                  <a:cubicBezTo>
                    <a:pt x="185" y="0"/>
                    <a:pt x="150" y="66"/>
                    <a:pt x="134" y="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FE6E3F-67FC-4D44-A987-9396CD23C9D0}"/>
                </a:ext>
              </a:extLst>
            </p:cNvPr>
            <p:cNvSpPr/>
            <p:nvPr/>
          </p:nvSpPr>
          <p:spPr>
            <a:xfrm>
              <a:off x="5524200" y="3585960"/>
              <a:ext cx="15948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640">
                  <a:moveTo>
                    <a:pt x="189" y="273"/>
                  </a:moveTo>
                  <a:cubicBezTo>
                    <a:pt x="103" y="273"/>
                    <a:pt x="103" y="176"/>
                    <a:pt x="103" y="154"/>
                  </a:cubicBezTo>
                  <a:cubicBezTo>
                    <a:pt x="103" y="128"/>
                    <a:pt x="106" y="97"/>
                    <a:pt x="119" y="73"/>
                  </a:cubicBezTo>
                  <a:cubicBezTo>
                    <a:pt x="128" y="59"/>
                    <a:pt x="150" y="33"/>
                    <a:pt x="189" y="33"/>
                  </a:cubicBezTo>
                  <a:cubicBezTo>
                    <a:pt x="273" y="33"/>
                    <a:pt x="273" y="130"/>
                    <a:pt x="273" y="152"/>
                  </a:cubicBezTo>
                  <a:cubicBezTo>
                    <a:pt x="273" y="178"/>
                    <a:pt x="273" y="209"/>
                    <a:pt x="257" y="233"/>
                  </a:cubicBezTo>
                  <a:cubicBezTo>
                    <a:pt x="249" y="246"/>
                    <a:pt x="227" y="273"/>
                    <a:pt x="189" y="273"/>
                  </a:cubicBezTo>
                  <a:close/>
                  <a:moveTo>
                    <a:pt x="75" y="310"/>
                  </a:moveTo>
                  <a:cubicBezTo>
                    <a:pt x="75" y="306"/>
                    <a:pt x="75" y="284"/>
                    <a:pt x="92" y="264"/>
                  </a:cubicBezTo>
                  <a:cubicBezTo>
                    <a:pt x="130" y="293"/>
                    <a:pt x="169" y="295"/>
                    <a:pt x="189" y="295"/>
                  </a:cubicBezTo>
                  <a:cubicBezTo>
                    <a:pt x="279" y="295"/>
                    <a:pt x="345" y="229"/>
                    <a:pt x="345" y="154"/>
                  </a:cubicBezTo>
                  <a:cubicBezTo>
                    <a:pt x="345" y="117"/>
                    <a:pt x="330" y="81"/>
                    <a:pt x="306" y="59"/>
                  </a:cubicBezTo>
                  <a:cubicBezTo>
                    <a:pt x="341" y="26"/>
                    <a:pt x="376" y="22"/>
                    <a:pt x="394" y="22"/>
                  </a:cubicBezTo>
                  <a:cubicBezTo>
                    <a:pt x="396" y="22"/>
                    <a:pt x="400" y="22"/>
                    <a:pt x="403" y="22"/>
                  </a:cubicBezTo>
                  <a:cubicBezTo>
                    <a:pt x="392" y="26"/>
                    <a:pt x="387" y="37"/>
                    <a:pt x="387" y="48"/>
                  </a:cubicBezTo>
                  <a:cubicBezTo>
                    <a:pt x="387" y="66"/>
                    <a:pt x="400" y="77"/>
                    <a:pt x="416" y="77"/>
                  </a:cubicBezTo>
                  <a:cubicBezTo>
                    <a:pt x="425" y="77"/>
                    <a:pt x="444" y="70"/>
                    <a:pt x="444" y="48"/>
                  </a:cubicBezTo>
                  <a:cubicBezTo>
                    <a:pt x="444" y="31"/>
                    <a:pt x="431" y="0"/>
                    <a:pt x="394" y="0"/>
                  </a:cubicBezTo>
                  <a:cubicBezTo>
                    <a:pt x="374" y="0"/>
                    <a:pt x="332" y="7"/>
                    <a:pt x="290" y="46"/>
                  </a:cubicBezTo>
                  <a:cubicBezTo>
                    <a:pt x="251" y="13"/>
                    <a:pt x="209" y="11"/>
                    <a:pt x="189" y="11"/>
                  </a:cubicBezTo>
                  <a:cubicBezTo>
                    <a:pt x="99" y="11"/>
                    <a:pt x="31" y="77"/>
                    <a:pt x="31" y="152"/>
                  </a:cubicBezTo>
                  <a:cubicBezTo>
                    <a:pt x="31" y="196"/>
                    <a:pt x="53" y="231"/>
                    <a:pt x="77" y="253"/>
                  </a:cubicBezTo>
                  <a:cubicBezTo>
                    <a:pt x="64" y="266"/>
                    <a:pt x="46" y="299"/>
                    <a:pt x="46" y="332"/>
                  </a:cubicBezTo>
                  <a:cubicBezTo>
                    <a:pt x="46" y="363"/>
                    <a:pt x="59" y="400"/>
                    <a:pt x="90" y="418"/>
                  </a:cubicBezTo>
                  <a:cubicBezTo>
                    <a:pt x="31" y="435"/>
                    <a:pt x="0" y="477"/>
                    <a:pt x="0" y="517"/>
                  </a:cubicBezTo>
                  <a:cubicBezTo>
                    <a:pt x="0" y="585"/>
                    <a:pt x="97" y="640"/>
                    <a:pt x="216" y="640"/>
                  </a:cubicBezTo>
                  <a:cubicBezTo>
                    <a:pt x="330" y="640"/>
                    <a:pt x="431" y="589"/>
                    <a:pt x="431" y="515"/>
                  </a:cubicBezTo>
                  <a:cubicBezTo>
                    <a:pt x="431" y="479"/>
                    <a:pt x="416" y="431"/>
                    <a:pt x="367" y="402"/>
                  </a:cubicBezTo>
                  <a:cubicBezTo>
                    <a:pt x="315" y="376"/>
                    <a:pt x="260" y="376"/>
                    <a:pt x="200" y="376"/>
                  </a:cubicBezTo>
                  <a:cubicBezTo>
                    <a:pt x="176" y="376"/>
                    <a:pt x="134" y="376"/>
                    <a:pt x="128" y="376"/>
                  </a:cubicBezTo>
                  <a:cubicBezTo>
                    <a:pt x="97" y="372"/>
                    <a:pt x="75" y="341"/>
                    <a:pt x="75" y="310"/>
                  </a:cubicBezTo>
                  <a:close/>
                  <a:moveTo>
                    <a:pt x="216" y="616"/>
                  </a:moveTo>
                  <a:cubicBezTo>
                    <a:pt x="117" y="616"/>
                    <a:pt x="51" y="567"/>
                    <a:pt x="51" y="517"/>
                  </a:cubicBezTo>
                  <a:cubicBezTo>
                    <a:pt x="51" y="471"/>
                    <a:pt x="88" y="435"/>
                    <a:pt x="130" y="433"/>
                  </a:cubicBezTo>
                  <a:lnTo>
                    <a:pt x="187" y="433"/>
                  </a:lnTo>
                  <a:cubicBezTo>
                    <a:pt x="271" y="433"/>
                    <a:pt x="381" y="433"/>
                    <a:pt x="381" y="517"/>
                  </a:cubicBezTo>
                  <a:cubicBezTo>
                    <a:pt x="381" y="567"/>
                    <a:pt x="310" y="616"/>
                    <a:pt x="216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1573D1-A89A-CC4A-900C-CBEDEAE60F0E}"/>
                </a:ext>
              </a:extLst>
            </p:cNvPr>
            <p:cNvSpPr/>
            <p:nvPr/>
          </p:nvSpPr>
          <p:spPr>
            <a:xfrm>
              <a:off x="5763240" y="3589920"/>
              <a:ext cx="27216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7" h="429">
                  <a:moveTo>
                    <a:pt x="75" y="95"/>
                  </a:moveTo>
                  <a:lnTo>
                    <a:pt x="75" y="356"/>
                  </a:lnTo>
                  <a:cubicBezTo>
                    <a:pt x="75" y="398"/>
                    <a:pt x="64" y="398"/>
                    <a:pt x="0" y="398"/>
                  </a:cubicBezTo>
                  <a:lnTo>
                    <a:pt x="0" y="429"/>
                  </a:lnTo>
                  <a:cubicBezTo>
                    <a:pt x="33" y="429"/>
                    <a:pt x="84" y="427"/>
                    <a:pt x="110" y="427"/>
                  </a:cubicBezTo>
                  <a:cubicBezTo>
                    <a:pt x="134" y="427"/>
                    <a:pt x="185" y="429"/>
                    <a:pt x="218" y="429"/>
                  </a:cubicBezTo>
                  <a:lnTo>
                    <a:pt x="218" y="398"/>
                  </a:lnTo>
                  <a:cubicBezTo>
                    <a:pt x="154" y="398"/>
                    <a:pt x="143" y="398"/>
                    <a:pt x="143" y="356"/>
                  </a:cubicBezTo>
                  <a:lnTo>
                    <a:pt x="143" y="176"/>
                  </a:lnTo>
                  <a:cubicBezTo>
                    <a:pt x="143" y="75"/>
                    <a:pt x="211" y="22"/>
                    <a:pt x="273" y="22"/>
                  </a:cubicBezTo>
                  <a:cubicBezTo>
                    <a:pt x="334" y="22"/>
                    <a:pt x="345" y="75"/>
                    <a:pt x="345" y="130"/>
                  </a:cubicBezTo>
                  <a:lnTo>
                    <a:pt x="345" y="356"/>
                  </a:lnTo>
                  <a:cubicBezTo>
                    <a:pt x="345" y="398"/>
                    <a:pt x="334" y="398"/>
                    <a:pt x="268" y="398"/>
                  </a:cubicBezTo>
                  <a:lnTo>
                    <a:pt x="268" y="429"/>
                  </a:lnTo>
                  <a:cubicBezTo>
                    <a:pt x="304" y="429"/>
                    <a:pt x="352" y="427"/>
                    <a:pt x="378" y="427"/>
                  </a:cubicBezTo>
                  <a:cubicBezTo>
                    <a:pt x="405" y="427"/>
                    <a:pt x="455" y="429"/>
                    <a:pt x="488" y="429"/>
                  </a:cubicBezTo>
                  <a:lnTo>
                    <a:pt x="488" y="398"/>
                  </a:lnTo>
                  <a:cubicBezTo>
                    <a:pt x="422" y="398"/>
                    <a:pt x="411" y="398"/>
                    <a:pt x="411" y="356"/>
                  </a:cubicBezTo>
                  <a:lnTo>
                    <a:pt x="411" y="176"/>
                  </a:lnTo>
                  <a:cubicBezTo>
                    <a:pt x="411" y="75"/>
                    <a:pt x="482" y="22"/>
                    <a:pt x="543" y="22"/>
                  </a:cubicBezTo>
                  <a:cubicBezTo>
                    <a:pt x="605" y="22"/>
                    <a:pt x="614" y="75"/>
                    <a:pt x="614" y="130"/>
                  </a:cubicBezTo>
                  <a:lnTo>
                    <a:pt x="614" y="356"/>
                  </a:lnTo>
                  <a:cubicBezTo>
                    <a:pt x="614" y="398"/>
                    <a:pt x="605" y="398"/>
                    <a:pt x="539" y="398"/>
                  </a:cubicBezTo>
                  <a:lnTo>
                    <a:pt x="539" y="429"/>
                  </a:lnTo>
                  <a:cubicBezTo>
                    <a:pt x="572" y="429"/>
                    <a:pt x="623" y="427"/>
                    <a:pt x="649" y="427"/>
                  </a:cubicBezTo>
                  <a:cubicBezTo>
                    <a:pt x="673" y="427"/>
                    <a:pt x="724" y="429"/>
                    <a:pt x="757" y="429"/>
                  </a:cubicBezTo>
                  <a:lnTo>
                    <a:pt x="757" y="398"/>
                  </a:lnTo>
                  <a:cubicBezTo>
                    <a:pt x="706" y="398"/>
                    <a:pt x="682" y="398"/>
                    <a:pt x="682" y="369"/>
                  </a:cubicBezTo>
                  <a:lnTo>
                    <a:pt x="682" y="185"/>
                  </a:lnTo>
                  <a:cubicBezTo>
                    <a:pt x="682" y="101"/>
                    <a:pt x="682" y="70"/>
                    <a:pt x="651" y="35"/>
                  </a:cubicBezTo>
                  <a:cubicBezTo>
                    <a:pt x="638" y="20"/>
                    <a:pt x="605" y="0"/>
                    <a:pt x="550" y="0"/>
                  </a:cubicBezTo>
                  <a:cubicBezTo>
                    <a:pt x="469" y="0"/>
                    <a:pt x="425" y="57"/>
                    <a:pt x="409" y="95"/>
                  </a:cubicBezTo>
                  <a:cubicBezTo>
                    <a:pt x="396" y="11"/>
                    <a:pt x="323" y="0"/>
                    <a:pt x="279" y="0"/>
                  </a:cubicBezTo>
                  <a:cubicBezTo>
                    <a:pt x="209" y="0"/>
                    <a:pt x="163" y="42"/>
                    <a:pt x="136" y="101"/>
                  </a:cubicBezTo>
                  <a:lnTo>
                    <a:pt x="136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7996B82-A457-E54C-A6D2-924CF6AA9606}"/>
                </a:ext>
              </a:extLst>
            </p:cNvPr>
            <p:cNvSpPr/>
            <p:nvPr/>
          </p:nvSpPr>
          <p:spPr>
            <a:xfrm>
              <a:off x="6055560" y="358740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F6401B8-839D-7647-97B6-CE50C9DAF5A6}"/>
                </a:ext>
              </a:extLst>
            </p:cNvPr>
            <p:cNvSpPr/>
            <p:nvPr/>
          </p:nvSpPr>
          <p:spPr>
            <a:xfrm>
              <a:off x="6218640" y="3593880"/>
              <a:ext cx="17532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418">
                  <a:moveTo>
                    <a:pt x="266" y="191"/>
                  </a:moveTo>
                  <a:cubicBezTo>
                    <a:pt x="297" y="154"/>
                    <a:pt x="332" y="106"/>
                    <a:pt x="356" y="81"/>
                  </a:cubicBezTo>
                  <a:cubicBezTo>
                    <a:pt x="387" y="46"/>
                    <a:pt x="427" y="31"/>
                    <a:pt x="471" y="31"/>
                  </a:cubicBezTo>
                  <a:lnTo>
                    <a:pt x="471" y="0"/>
                  </a:lnTo>
                  <a:cubicBezTo>
                    <a:pt x="447" y="2"/>
                    <a:pt x="418" y="2"/>
                    <a:pt x="392" y="2"/>
                  </a:cubicBezTo>
                  <a:cubicBezTo>
                    <a:pt x="363" y="2"/>
                    <a:pt x="312" y="0"/>
                    <a:pt x="299" y="0"/>
                  </a:cubicBezTo>
                  <a:lnTo>
                    <a:pt x="299" y="31"/>
                  </a:lnTo>
                  <a:cubicBezTo>
                    <a:pt x="319" y="33"/>
                    <a:pt x="328" y="44"/>
                    <a:pt x="328" y="59"/>
                  </a:cubicBezTo>
                  <a:cubicBezTo>
                    <a:pt x="328" y="75"/>
                    <a:pt x="317" y="88"/>
                    <a:pt x="312" y="95"/>
                  </a:cubicBezTo>
                  <a:lnTo>
                    <a:pt x="253" y="169"/>
                  </a:lnTo>
                  <a:lnTo>
                    <a:pt x="176" y="73"/>
                  </a:lnTo>
                  <a:cubicBezTo>
                    <a:pt x="167" y="62"/>
                    <a:pt x="167" y="59"/>
                    <a:pt x="167" y="55"/>
                  </a:cubicBezTo>
                  <a:cubicBezTo>
                    <a:pt x="167" y="40"/>
                    <a:pt x="183" y="31"/>
                    <a:pt x="202" y="31"/>
                  </a:cubicBezTo>
                  <a:lnTo>
                    <a:pt x="202" y="0"/>
                  </a:lnTo>
                  <a:cubicBezTo>
                    <a:pt x="176" y="0"/>
                    <a:pt x="112" y="2"/>
                    <a:pt x="97" y="2"/>
                  </a:cubicBezTo>
                  <a:cubicBezTo>
                    <a:pt x="77" y="2"/>
                    <a:pt x="31" y="2"/>
                    <a:pt x="4" y="0"/>
                  </a:cubicBezTo>
                  <a:lnTo>
                    <a:pt x="4" y="31"/>
                  </a:lnTo>
                  <a:cubicBezTo>
                    <a:pt x="73" y="31"/>
                    <a:pt x="75" y="31"/>
                    <a:pt x="119" y="90"/>
                  </a:cubicBezTo>
                  <a:lnTo>
                    <a:pt x="216" y="216"/>
                  </a:lnTo>
                  <a:lnTo>
                    <a:pt x="123" y="330"/>
                  </a:lnTo>
                  <a:cubicBezTo>
                    <a:pt x="77" y="387"/>
                    <a:pt x="20" y="389"/>
                    <a:pt x="0" y="389"/>
                  </a:cubicBezTo>
                  <a:lnTo>
                    <a:pt x="0" y="418"/>
                  </a:lnTo>
                  <a:cubicBezTo>
                    <a:pt x="24" y="416"/>
                    <a:pt x="55" y="416"/>
                    <a:pt x="81" y="416"/>
                  </a:cubicBezTo>
                  <a:cubicBezTo>
                    <a:pt x="108" y="416"/>
                    <a:pt x="150" y="418"/>
                    <a:pt x="174" y="418"/>
                  </a:cubicBezTo>
                  <a:lnTo>
                    <a:pt x="174" y="389"/>
                  </a:lnTo>
                  <a:cubicBezTo>
                    <a:pt x="152" y="385"/>
                    <a:pt x="145" y="374"/>
                    <a:pt x="145" y="358"/>
                  </a:cubicBezTo>
                  <a:cubicBezTo>
                    <a:pt x="145" y="336"/>
                    <a:pt x="174" y="306"/>
                    <a:pt x="231" y="235"/>
                  </a:cubicBezTo>
                  <a:lnTo>
                    <a:pt x="306" y="332"/>
                  </a:lnTo>
                  <a:cubicBezTo>
                    <a:pt x="315" y="343"/>
                    <a:pt x="326" y="358"/>
                    <a:pt x="326" y="365"/>
                  </a:cubicBezTo>
                  <a:cubicBezTo>
                    <a:pt x="326" y="374"/>
                    <a:pt x="317" y="387"/>
                    <a:pt x="290" y="389"/>
                  </a:cubicBezTo>
                  <a:lnTo>
                    <a:pt x="290" y="418"/>
                  </a:lnTo>
                  <a:cubicBezTo>
                    <a:pt x="321" y="418"/>
                    <a:pt x="374" y="416"/>
                    <a:pt x="396" y="416"/>
                  </a:cubicBezTo>
                  <a:cubicBezTo>
                    <a:pt x="422" y="416"/>
                    <a:pt x="460" y="416"/>
                    <a:pt x="488" y="418"/>
                  </a:cubicBezTo>
                  <a:lnTo>
                    <a:pt x="488" y="389"/>
                  </a:lnTo>
                  <a:cubicBezTo>
                    <a:pt x="438" y="389"/>
                    <a:pt x="420" y="387"/>
                    <a:pt x="396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6C76E35-8307-A84A-8DBA-039581A967D1}"/>
                </a:ext>
              </a:extLst>
            </p:cNvPr>
            <p:cNvSpPr/>
            <p:nvPr/>
          </p:nvSpPr>
          <p:spPr>
            <a:xfrm>
              <a:off x="6015240" y="384480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1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7A3959A-E3DD-F14E-98CA-5BC521F5DCEA}"/>
                </a:ext>
              </a:extLst>
            </p:cNvPr>
            <p:cNvSpPr/>
            <p:nvPr/>
          </p:nvSpPr>
          <p:spPr>
            <a:xfrm>
              <a:off x="6475319" y="349884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7"/>
                  </a:moveTo>
                  <a:cubicBezTo>
                    <a:pt x="528" y="620"/>
                    <a:pt x="671" y="446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6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699"/>
                    <a:pt x="343" y="691"/>
                  </a:cubicBezTo>
                  <a:cubicBezTo>
                    <a:pt x="339" y="750"/>
                    <a:pt x="339" y="752"/>
                    <a:pt x="339" y="765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7"/>
                    <a:pt x="559" y="684"/>
                  </a:cubicBezTo>
                  <a:cubicBezTo>
                    <a:pt x="537" y="752"/>
                    <a:pt x="480" y="776"/>
                    <a:pt x="447" y="776"/>
                  </a:cubicBezTo>
                  <a:cubicBezTo>
                    <a:pt x="400" y="776"/>
                    <a:pt x="387" y="750"/>
                    <a:pt x="376" y="677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4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0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53125B0-CD86-874D-AEB0-4C93D8D25EBA}"/>
                </a:ext>
              </a:extLst>
            </p:cNvPr>
            <p:cNvSpPr/>
            <p:nvPr/>
          </p:nvSpPr>
          <p:spPr>
            <a:xfrm>
              <a:off x="6742079" y="364355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8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6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3"/>
                    <a:pt x="110" y="413"/>
                  </a:cubicBezTo>
                  <a:cubicBezTo>
                    <a:pt x="95" y="413"/>
                    <a:pt x="86" y="405"/>
                    <a:pt x="86" y="378"/>
                  </a:cubicBezTo>
                  <a:cubicBezTo>
                    <a:pt x="86" y="372"/>
                    <a:pt x="88" y="358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569E5B5-F12B-E942-9E39-E8EA1AA09EB2}"/>
                </a:ext>
              </a:extLst>
            </p:cNvPr>
            <p:cNvSpPr/>
            <p:nvPr/>
          </p:nvSpPr>
          <p:spPr>
            <a:xfrm>
              <a:off x="6888600" y="348300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3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2"/>
                    <a:pt x="0" y="484"/>
                  </a:cubicBezTo>
                  <a:cubicBezTo>
                    <a:pt x="0" y="561"/>
                    <a:pt x="11" y="677"/>
                    <a:pt x="64" y="787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C512349-ECD2-0142-A507-774D83B87AC4}"/>
                </a:ext>
              </a:extLst>
            </p:cNvPr>
            <p:cNvSpPr/>
            <p:nvPr/>
          </p:nvSpPr>
          <p:spPr>
            <a:xfrm>
              <a:off x="7002719" y="358992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5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2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9EC5596-190A-E043-93E2-A4ECB62D3DC2}"/>
                </a:ext>
              </a:extLst>
            </p:cNvPr>
            <p:cNvSpPr/>
            <p:nvPr/>
          </p:nvSpPr>
          <p:spPr>
            <a:xfrm>
              <a:off x="7192079" y="348300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0"/>
                    <a:pt x="13" y="941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8" name="Title 27">
            <a:extLst>
              <a:ext uri="{FF2B5EF4-FFF2-40B4-BE49-F238E27FC236}">
                <a16:creationId xmlns:a16="http://schemas.microsoft.com/office/drawing/2014/main" id="{AC415306-3745-0D43-8B84-D2F2F4B2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 Exploitation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3B12-5663-F14A-A719-D613CFE8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DE1F-5AFD-544A-A051-7D64D8DA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make a sequence of decisions (a </a:t>
            </a:r>
            <a:r>
              <a:rPr lang="en-US" i="1" dirty="0"/>
              <a:t>policy</a:t>
            </a:r>
            <a:r>
              <a:rPr lang="en-US" dirty="0"/>
              <a:t> mapping, e.g., states to actions)</a:t>
            </a:r>
          </a:p>
          <a:p>
            <a:pPr lvl="1"/>
            <a:r>
              <a:rPr lang="en-US" dirty="0"/>
              <a:t>Future states depend on choices at earlier states</a:t>
            </a:r>
          </a:p>
          <a:p>
            <a:r>
              <a:rPr lang="en-US" dirty="0"/>
              <a:t>Optimizing expected sum of rewards over time</a:t>
            </a:r>
          </a:p>
          <a:p>
            <a:r>
              <a:rPr lang="en-US" dirty="0"/>
              <a:t>Learn over time by trial-and-error (like living things)</a:t>
            </a:r>
          </a:p>
        </p:txBody>
      </p:sp>
      <p:pic>
        <p:nvPicPr>
          <p:cNvPr id="4" name="sensorseniv.png">
            <a:extLst>
              <a:ext uri="{FF2B5EF4-FFF2-40B4-BE49-F238E27FC236}">
                <a16:creationId xmlns:a16="http://schemas.microsoft.com/office/drawing/2014/main" id="{5205BCC4-91E8-C74D-ABFF-E0055030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72" y="487911"/>
            <a:ext cx="2790075" cy="11993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CEF3D9-6BE7-434E-8391-9D0AF1CAE093}"/>
              </a:ext>
            </a:extLst>
          </p:cNvPr>
          <p:cNvGrpSpPr/>
          <p:nvPr/>
        </p:nvGrpSpPr>
        <p:grpSpPr>
          <a:xfrm>
            <a:off x="2103644" y="5092860"/>
            <a:ext cx="5687903" cy="1579719"/>
            <a:chOff x="366119" y="1463039"/>
            <a:chExt cx="9326160" cy="2469240"/>
          </a:xfrm>
        </p:grpSpPr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02522C54-6F01-B142-A277-B76F6960710A}"/>
                </a:ext>
              </a:extLst>
            </p:cNvPr>
            <p:cNvSpPr/>
            <p:nvPr/>
          </p:nvSpPr>
          <p:spPr>
            <a:xfrm>
              <a:off x="3931920" y="201168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526A5C54-BBDA-2843-B6CA-E1D14DDDA666}"/>
                </a:ext>
              </a:extLst>
            </p:cNvPr>
            <p:cNvSpPr/>
            <p:nvPr/>
          </p:nvSpPr>
          <p:spPr>
            <a:xfrm flipH="1">
              <a:off x="3931920" y="374904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53EF33-C3FB-CC4C-95BB-BAA42427F89F}"/>
                </a:ext>
              </a:extLst>
            </p:cNvPr>
            <p:cNvSpPr txBox="1"/>
            <p:nvPr/>
          </p:nvSpPr>
          <p:spPr>
            <a:xfrm>
              <a:off x="4480560" y="1463039"/>
              <a:ext cx="1466903" cy="6030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D0F9C1-51AE-3844-BD83-6A4BB339E42E}"/>
                </a:ext>
              </a:extLst>
            </p:cNvPr>
            <p:cNvSpPr txBox="1"/>
            <p:nvPr/>
          </p:nvSpPr>
          <p:spPr>
            <a:xfrm>
              <a:off x="4202351" y="2762268"/>
              <a:ext cx="1747298" cy="10641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State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</a:t>
              </a:r>
            </a:p>
          </p:txBody>
        </p:sp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E1F75315-7723-9C44-B9E4-F097E71BE890}"/>
                </a:ext>
              </a:extLst>
            </p:cNvPr>
            <p:cNvSpPr/>
            <p:nvPr/>
          </p:nvSpPr>
          <p:spPr>
            <a:xfrm>
              <a:off x="366119" y="17377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 Regular" pitchFamily="2"/>
                  <a:cs typeface="FreeSans" pitchFamily="2"/>
                </a:rPr>
                <a:t>Agent</a:t>
              </a:r>
            </a:p>
          </p:txBody>
        </p: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FADB5A43-BD9A-F841-BAFD-F24C39CE38F0}"/>
                </a:ext>
              </a:extLst>
            </p:cNvPr>
            <p:cNvSpPr/>
            <p:nvPr/>
          </p:nvSpPr>
          <p:spPr>
            <a:xfrm>
              <a:off x="7041240" y="17377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 Regular" pitchFamily="2"/>
                  <a:cs typeface="FreeSans" pitchFamily="2"/>
                </a:rPr>
                <a:t>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71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57E2C9-3B00-774F-B6BA-7830E600D8D3}"/>
              </a:ext>
            </a:extLst>
          </p:cNvPr>
          <p:cNvSpPr txBox="1"/>
          <p:nvPr/>
        </p:nvSpPr>
        <p:spPr>
          <a:xfrm>
            <a:off x="849600" y="2202840"/>
            <a:ext cx="7003690" cy="250115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Given an estimate of             , how do we decide how to act?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 dirty="0">
                <a:ln>
                  <a:noFill/>
                </a:ln>
                <a:uFillTx/>
                <a:ea typeface="Noto Sans CJK SC Regular" pitchFamily="2"/>
                <a:cs typeface="FreeSans" pitchFamily="2"/>
              </a:rPr>
              <a:t>Two possibilities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1. Greedy action selection: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2. Do something else</a:t>
            </a:r>
          </a:p>
        </p:txBody>
      </p:sp>
      <p:grpSp>
        <p:nvGrpSpPr>
          <p:cNvPr id="4" name="Group 3" descr="22§display§Q_t(a)§svg§600§FALSE" title="TexMaths">
            <a:extLst>
              <a:ext uri="{FF2B5EF4-FFF2-40B4-BE49-F238E27FC236}">
                <a16:creationId xmlns:a16="http://schemas.microsoft.com/office/drawing/2014/main" id="{22EBA4CF-19DA-D04C-AE6B-1F78547D002F}"/>
              </a:ext>
            </a:extLst>
          </p:cNvPr>
          <p:cNvGrpSpPr/>
          <p:nvPr/>
        </p:nvGrpSpPr>
        <p:grpSpPr>
          <a:xfrm>
            <a:off x="3347179" y="2220119"/>
            <a:ext cx="849600" cy="348121"/>
            <a:chOff x="3671279" y="2220119"/>
            <a:chExt cx="849600" cy="34812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1F77621-DED1-E34D-9734-BD4C02C10868}"/>
                </a:ext>
              </a:extLst>
            </p:cNvPr>
            <p:cNvSpPr/>
            <p:nvPr/>
          </p:nvSpPr>
          <p:spPr>
            <a:xfrm>
              <a:off x="3671279" y="2220840"/>
              <a:ext cx="84960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1" h="966">
                  <a:moveTo>
                    <a:pt x="1182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2361" y="0"/>
                  </a:lnTo>
                  <a:lnTo>
                    <a:pt x="236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91E6C48-F482-0442-8155-90E026F32004}"/>
                </a:ext>
              </a:extLst>
            </p:cNvPr>
            <p:cNvSpPr/>
            <p:nvPr/>
          </p:nvSpPr>
          <p:spPr>
            <a:xfrm>
              <a:off x="3688559" y="223596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830EA02-B377-0348-BAAC-C4CB2D3EEC86}"/>
                </a:ext>
              </a:extLst>
            </p:cNvPr>
            <p:cNvSpPr/>
            <p:nvPr/>
          </p:nvSpPr>
          <p:spPr>
            <a:xfrm>
              <a:off x="3955680" y="23810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6F0E18-6945-1E41-8281-60F6EA1EE60A}"/>
                </a:ext>
              </a:extLst>
            </p:cNvPr>
            <p:cNvSpPr/>
            <p:nvPr/>
          </p:nvSpPr>
          <p:spPr>
            <a:xfrm>
              <a:off x="4102200" y="22201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C2C2D15-A02C-224F-9B40-72C82532BA85}"/>
                </a:ext>
              </a:extLst>
            </p:cNvPr>
            <p:cNvSpPr/>
            <p:nvPr/>
          </p:nvSpPr>
          <p:spPr>
            <a:xfrm>
              <a:off x="4216320" y="232704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766B6F-F4E4-324A-93D3-BBEE7E1485B5}"/>
                </a:ext>
              </a:extLst>
            </p:cNvPr>
            <p:cNvSpPr/>
            <p:nvPr/>
          </p:nvSpPr>
          <p:spPr>
            <a:xfrm>
              <a:off x="4405679" y="22201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3F9B6797-EE40-EA4A-932C-2C9782DE58F6}"/>
              </a:ext>
            </a:extLst>
          </p:cNvPr>
          <p:cNvSpPr/>
          <p:nvPr/>
        </p:nvSpPr>
        <p:spPr>
          <a:xfrm>
            <a:off x="4572000" y="2011680"/>
            <a:ext cx="3291839" cy="1005840"/>
          </a:xfrm>
          <a:custGeom>
            <a:avLst>
              <a:gd name="f0" fmla="val 2813"/>
              <a:gd name="f1" fmla="val 3024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Exploitation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CFC036FE-7A53-D14C-A0EA-31D291A233EF}"/>
              </a:ext>
            </a:extLst>
          </p:cNvPr>
          <p:cNvSpPr/>
          <p:nvPr/>
        </p:nvSpPr>
        <p:spPr>
          <a:xfrm>
            <a:off x="4114800" y="4480560"/>
            <a:ext cx="3291839" cy="1005840"/>
          </a:xfrm>
          <a:custGeom>
            <a:avLst>
              <a:gd name="f0" fmla="val -2921"/>
              <a:gd name="f1" fmla="val -13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Exploration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DAE289D0-4933-D247-B140-4A75B71B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 Exploitation</a:t>
            </a:r>
          </a:p>
        </p:txBody>
      </p:sp>
      <p:grpSp>
        <p:nvGrpSpPr>
          <p:cNvPr id="32" name="Group 31" descr="22§display§A_t = \arg\max_{a} Q_t(a)§svg§600§FALSE" title="TexMaths">
            <a:extLst>
              <a:ext uri="{FF2B5EF4-FFF2-40B4-BE49-F238E27FC236}">
                <a16:creationId xmlns:a16="http://schemas.microsoft.com/office/drawing/2014/main" id="{4AE03112-4F80-3141-8487-F7E68F16A42C}"/>
              </a:ext>
            </a:extLst>
          </p:cNvPr>
          <p:cNvGrpSpPr/>
          <p:nvPr/>
        </p:nvGrpSpPr>
        <p:grpSpPr>
          <a:xfrm>
            <a:off x="4131109" y="3610321"/>
            <a:ext cx="2947320" cy="472320"/>
            <a:chOff x="4359960" y="3483000"/>
            <a:chExt cx="2947320" cy="47232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C215485-A942-9C47-81DE-8B5D1C8FCE7B}"/>
                </a:ext>
              </a:extLst>
            </p:cNvPr>
            <p:cNvSpPr/>
            <p:nvPr/>
          </p:nvSpPr>
          <p:spPr>
            <a:xfrm>
              <a:off x="4359960" y="3483720"/>
              <a:ext cx="2947320" cy="46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8" h="1304">
                  <a:moveTo>
                    <a:pt x="4094" y="1304"/>
                  </a:moveTo>
                  <a:lnTo>
                    <a:pt x="0" y="1304"/>
                  </a:lnTo>
                  <a:lnTo>
                    <a:pt x="0" y="0"/>
                  </a:lnTo>
                  <a:lnTo>
                    <a:pt x="8188" y="0"/>
                  </a:lnTo>
                  <a:lnTo>
                    <a:pt x="8188" y="1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6123D29-5182-3D43-A350-03EF49346B02}"/>
                </a:ext>
              </a:extLst>
            </p:cNvPr>
            <p:cNvSpPr/>
            <p:nvPr/>
          </p:nvSpPr>
          <p:spPr>
            <a:xfrm>
              <a:off x="4371839" y="3494879"/>
              <a:ext cx="23868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695">
                  <a:moveTo>
                    <a:pt x="139" y="583"/>
                  </a:moveTo>
                  <a:cubicBezTo>
                    <a:pt x="101" y="647"/>
                    <a:pt x="64" y="662"/>
                    <a:pt x="20" y="664"/>
                  </a:cubicBezTo>
                  <a:cubicBezTo>
                    <a:pt x="9" y="664"/>
                    <a:pt x="0" y="664"/>
                    <a:pt x="0" y="684"/>
                  </a:cubicBezTo>
                  <a:cubicBezTo>
                    <a:pt x="0" y="688"/>
                    <a:pt x="4" y="695"/>
                    <a:pt x="13" y="695"/>
                  </a:cubicBezTo>
                  <a:cubicBezTo>
                    <a:pt x="40" y="695"/>
                    <a:pt x="68" y="691"/>
                    <a:pt x="97" y="691"/>
                  </a:cubicBezTo>
                  <a:cubicBezTo>
                    <a:pt x="128" y="691"/>
                    <a:pt x="163" y="695"/>
                    <a:pt x="194" y="695"/>
                  </a:cubicBezTo>
                  <a:cubicBezTo>
                    <a:pt x="198" y="695"/>
                    <a:pt x="211" y="695"/>
                    <a:pt x="211" y="675"/>
                  </a:cubicBezTo>
                  <a:cubicBezTo>
                    <a:pt x="211" y="664"/>
                    <a:pt x="202" y="664"/>
                    <a:pt x="196" y="664"/>
                  </a:cubicBezTo>
                  <a:cubicBezTo>
                    <a:pt x="174" y="662"/>
                    <a:pt x="150" y="653"/>
                    <a:pt x="150" y="629"/>
                  </a:cubicBezTo>
                  <a:cubicBezTo>
                    <a:pt x="150" y="618"/>
                    <a:pt x="156" y="607"/>
                    <a:pt x="163" y="594"/>
                  </a:cubicBezTo>
                  <a:lnTo>
                    <a:pt x="238" y="471"/>
                  </a:lnTo>
                  <a:lnTo>
                    <a:pt x="482" y="471"/>
                  </a:lnTo>
                  <a:cubicBezTo>
                    <a:pt x="484" y="490"/>
                    <a:pt x="497" y="622"/>
                    <a:pt x="497" y="631"/>
                  </a:cubicBezTo>
                  <a:cubicBezTo>
                    <a:pt x="497" y="662"/>
                    <a:pt x="447" y="664"/>
                    <a:pt x="427" y="664"/>
                  </a:cubicBezTo>
                  <a:cubicBezTo>
                    <a:pt x="414" y="664"/>
                    <a:pt x="403" y="664"/>
                    <a:pt x="403" y="684"/>
                  </a:cubicBezTo>
                  <a:cubicBezTo>
                    <a:pt x="403" y="695"/>
                    <a:pt x="416" y="695"/>
                    <a:pt x="418" y="695"/>
                  </a:cubicBezTo>
                  <a:cubicBezTo>
                    <a:pt x="458" y="695"/>
                    <a:pt x="499" y="691"/>
                    <a:pt x="539" y="691"/>
                  </a:cubicBezTo>
                  <a:cubicBezTo>
                    <a:pt x="563" y="691"/>
                    <a:pt x="623" y="695"/>
                    <a:pt x="647" y="695"/>
                  </a:cubicBezTo>
                  <a:cubicBezTo>
                    <a:pt x="653" y="695"/>
                    <a:pt x="664" y="695"/>
                    <a:pt x="664" y="675"/>
                  </a:cubicBezTo>
                  <a:cubicBezTo>
                    <a:pt x="664" y="664"/>
                    <a:pt x="656" y="664"/>
                    <a:pt x="642" y="664"/>
                  </a:cubicBezTo>
                  <a:cubicBezTo>
                    <a:pt x="583" y="664"/>
                    <a:pt x="583" y="658"/>
                    <a:pt x="581" y="629"/>
                  </a:cubicBezTo>
                  <a:lnTo>
                    <a:pt x="521" y="24"/>
                  </a:lnTo>
                  <a:cubicBezTo>
                    <a:pt x="519" y="4"/>
                    <a:pt x="519" y="0"/>
                    <a:pt x="502" y="0"/>
                  </a:cubicBezTo>
                  <a:cubicBezTo>
                    <a:pt x="486" y="0"/>
                    <a:pt x="484" y="7"/>
                    <a:pt x="477" y="15"/>
                  </a:cubicBezTo>
                  <a:close/>
                  <a:moveTo>
                    <a:pt x="255" y="440"/>
                  </a:moveTo>
                  <a:lnTo>
                    <a:pt x="447" y="121"/>
                  </a:lnTo>
                  <a:lnTo>
                    <a:pt x="477" y="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7E8C78F-22A5-FC47-A5CC-03661F69319A}"/>
                </a:ext>
              </a:extLst>
            </p:cNvPr>
            <p:cNvSpPr/>
            <p:nvPr/>
          </p:nvSpPr>
          <p:spPr>
            <a:xfrm>
              <a:off x="4629960" y="364355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8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6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3"/>
                    <a:pt x="110" y="413"/>
                  </a:cubicBezTo>
                  <a:cubicBezTo>
                    <a:pt x="95" y="413"/>
                    <a:pt x="86" y="405"/>
                    <a:pt x="86" y="378"/>
                  </a:cubicBezTo>
                  <a:cubicBezTo>
                    <a:pt x="86" y="372"/>
                    <a:pt x="88" y="358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91708BA-813F-0B49-9D27-907F1D399F8C}"/>
                </a:ext>
              </a:extLst>
            </p:cNvPr>
            <p:cNvSpPr/>
            <p:nvPr/>
          </p:nvSpPr>
          <p:spPr>
            <a:xfrm>
              <a:off x="4858920" y="361583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AA86CB10-8A43-E447-8908-370BE7B96E88}"/>
                </a:ext>
              </a:extLst>
            </p:cNvPr>
            <p:cNvSpPr/>
            <p:nvPr/>
          </p:nvSpPr>
          <p:spPr>
            <a:xfrm>
              <a:off x="5220000" y="358740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69B38F-409F-5445-9EB0-23FD9123B71D}"/>
                </a:ext>
              </a:extLst>
            </p:cNvPr>
            <p:cNvSpPr/>
            <p:nvPr/>
          </p:nvSpPr>
          <p:spPr>
            <a:xfrm>
              <a:off x="5388840" y="3589920"/>
              <a:ext cx="1177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429">
                  <a:moveTo>
                    <a:pt x="134" y="108"/>
                  </a:moveTo>
                  <a:lnTo>
                    <a:pt x="134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lnTo>
                    <a:pt x="75" y="356"/>
                  </a:lnTo>
                  <a:cubicBezTo>
                    <a:pt x="75" y="398"/>
                    <a:pt x="66" y="398"/>
                    <a:pt x="0" y="398"/>
                  </a:cubicBezTo>
                  <a:lnTo>
                    <a:pt x="0" y="429"/>
                  </a:lnTo>
                  <a:cubicBezTo>
                    <a:pt x="37" y="429"/>
                    <a:pt x="84" y="427"/>
                    <a:pt x="110" y="427"/>
                  </a:cubicBezTo>
                  <a:cubicBezTo>
                    <a:pt x="150" y="427"/>
                    <a:pt x="196" y="427"/>
                    <a:pt x="235" y="429"/>
                  </a:cubicBezTo>
                  <a:lnTo>
                    <a:pt x="235" y="398"/>
                  </a:lnTo>
                  <a:lnTo>
                    <a:pt x="213" y="398"/>
                  </a:lnTo>
                  <a:cubicBezTo>
                    <a:pt x="143" y="398"/>
                    <a:pt x="141" y="389"/>
                    <a:pt x="141" y="354"/>
                  </a:cubicBezTo>
                  <a:lnTo>
                    <a:pt x="141" y="205"/>
                  </a:lnTo>
                  <a:cubicBezTo>
                    <a:pt x="141" y="108"/>
                    <a:pt x="180" y="22"/>
                    <a:pt x="255" y="22"/>
                  </a:cubicBezTo>
                  <a:cubicBezTo>
                    <a:pt x="262" y="22"/>
                    <a:pt x="264" y="22"/>
                    <a:pt x="266" y="22"/>
                  </a:cubicBezTo>
                  <a:cubicBezTo>
                    <a:pt x="262" y="24"/>
                    <a:pt x="244" y="35"/>
                    <a:pt x="244" y="59"/>
                  </a:cubicBezTo>
                  <a:cubicBezTo>
                    <a:pt x="244" y="88"/>
                    <a:pt x="264" y="101"/>
                    <a:pt x="286" y="101"/>
                  </a:cubicBezTo>
                  <a:cubicBezTo>
                    <a:pt x="304" y="101"/>
                    <a:pt x="328" y="90"/>
                    <a:pt x="328" y="59"/>
                  </a:cubicBezTo>
                  <a:cubicBezTo>
                    <a:pt x="328" y="29"/>
                    <a:pt x="297" y="0"/>
                    <a:pt x="255" y="0"/>
                  </a:cubicBezTo>
                  <a:cubicBezTo>
                    <a:pt x="185" y="0"/>
                    <a:pt x="150" y="66"/>
                    <a:pt x="134" y="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405015F-1B92-B545-9F76-2EFFFB4E9D71}"/>
                </a:ext>
              </a:extLst>
            </p:cNvPr>
            <p:cNvSpPr/>
            <p:nvPr/>
          </p:nvSpPr>
          <p:spPr>
            <a:xfrm>
              <a:off x="5524200" y="3585960"/>
              <a:ext cx="15948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640">
                  <a:moveTo>
                    <a:pt x="189" y="273"/>
                  </a:moveTo>
                  <a:cubicBezTo>
                    <a:pt x="103" y="273"/>
                    <a:pt x="103" y="176"/>
                    <a:pt x="103" y="154"/>
                  </a:cubicBezTo>
                  <a:cubicBezTo>
                    <a:pt x="103" y="128"/>
                    <a:pt x="106" y="97"/>
                    <a:pt x="119" y="73"/>
                  </a:cubicBezTo>
                  <a:cubicBezTo>
                    <a:pt x="128" y="59"/>
                    <a:pt x="150" y="33"/>
                    <a:pt x="189" y="33"/>
                  </a:cubicBezTo>
                  <a:cubicBezTo>
                    <a:pt x="273" y="33"/>
                    <a:pt x="273" y="130"/>
                    <a:pt x="273" y="152"/>
                  </a:cubicBezTo>
                  <a:cubicBezTo>
                    <a:pt x="273" y="178"/>
                    <a:pt x="273" y="209"/>
                    <a:pt x="257" y="233"/>
                  </a:cubicBezTo>
                  <a:cubicBezTo>
                    <a:pt x="249" y="246"/>
                    <a:pt x="227" y="273"/>
                    <a:pt x="189" y="273"/>
                  </a:cubicBezTo>
                  <a:close/>
                  <a:moveTo>
                    <a:pt x="75" y="310"/>
                  </a:moveTo>
                  <a:cubicBezTo>
                    <a:pt x="75" y="306"/>
                    <a:pt x="75" y="284"/>
                    <a:pt x="92" y="264"/>
                  </a:cubicBezTo>
                  <a:cubicBezTo>
                    <a:pt x="130" y="293"/>
                    <a:pt x="169" y="295"/>
                    <a:pt x="189" y="295"/>
                  </a:cubicBezTo>
                  <a:cubicBezTo>
                    <a:pt x="279" y="295"/>
                    <a:pt x="345" y="229"/>
                    <a:pt x="345" y="154"/>
                  </a:cubicBezTo>
                  <a:cubicBezTo>
                    <a:pt x="345" y="117"/>
                    <a:pt x="330" y="81"/>
                    <a:pt x="306" y="59"/>
                  </a:cubicBezTo>
                  <a:cubicBezTo>
                    <a:pt x="341" y="26"/>
                    <a:pt x="376" y="22"/>
                    <a:pt x="394" y="22"/>
                  </a:cubicBezTo>
                  <a:cubicBezTo>
                    <a:pt x="396" y="22"/>
                    <a:pt x="400" y="22"/>
                    <a:pt x="403" y="22"/>
                  </a:cubicBezTo>
                  <a:cubicBezTo>
                    <a:pt x="392" y="26"/>
                    <a:pt x="387" y="37"/>
                    <a:pt x="387" y="48"/>
                  </a:cubicBezTo>
                  <a:cubicBezTo>
                    <a:pt x="387" y="66"/>
                    <a:pt x="400" y="77"/>
                    <a:pt x="416" y="77"/>
                  </a:cubicBezTo>
                  <a:cubicBezTo>
                    <a:pt x="425" y="77"/>
                    <a:pt x="444" y="70"/>
                    <a:pt x="444" y="48"/>
                  </a:cubicBezTo>
                  <a:cubicBezTo>
                    <a:pt x="444" y="31"/>
                    <a:pt x="431" y="0"/>
                    <a:pt x="394" y="0"/>
                  </a:cubicBezTo>
                  <a:cubicBezTo>
                    <a:pt x="374" y="0"/>
                    <a:pt x="332" y="7"/>
                    <a:pt x="290" y="46"/>
                  </a:cubicBezTo>
                  <a:cubicBezTo>
                    <a:pt x="251" y="13"/>
                    <a:pt x="209" y="11"/>
                    <a:pt x="189" y="11"/>
                  </a:cubicBezTo>
                  <a:cubicBezTo>
                    <a:pt x="99" y="11"/>
                    <a:pt x="31" y="77"/>
                    <a:pt x="31" y="152"/>
                  </a:cubicBezTo>
                  <a:cubicBezTo>
                    <a:pt x="31" y="196"/>
                    <a:pt x="53" y="231"/>
                    <a:pt x="77" y="253"/>
                  </a:cubicBezTo>
                  <a:cubicBezTo>
                    <a:pt x="64" y="266"/>
                    <a:pt x="46" y="299"/>
                    <a:pt x="46" y="332"/>
                  </a:cubicBezTo>
                  <a:cubicBezTo>
                    <a:pt x="46" y="363"/>
                    <a:pt x="59" y="400"/>
                    <a:pt x="90" y="418"/>
                  </a:cubicBezTo>
                  <a:cubicBezTo>
                    <a:pt x="31" y="435"/>
                    <a:pt x="0" y="477"/>
                    <a:pt x="0" y="517"/>
                  </a:cubicBezTo>
                  <a:cubicBezTo>
                    <a:pt x="0" y="585"/>
                    <a:pt x="97" y="640"/>
                    <a:pt x="216" y="640"/>
                  </a:cubicBezTo>
                  <a:cubicBezTo>
                    <a:pt x="330" y="640"/>
                    <a:pt x="431" y="589"/>
                    <a:pt x="431" y="515"/>
                  </a:cubicBezTo>
                  <a:cubicBezTo>
                    <a:pt x="431" y="479"/>
                    <a:pt x="416" y="431"/>
                    <a:pt x="367" y="402"/>
                  </a:cubicBezTo>
                  <a:cubicBezTo>
                    <a:pt x="315" y="376"/>
                    <a:pt x="260" y="376"/>
                    <a:pt x="200" y="376"/>
                  </a:cubicBezTo>
                  <a:cubicBezTo>
                    <a:pt x="176" y="376"/>
                    <a:pt x="134" y="376"/>
                    <a:pt x="128" y="376"/>
                  </a:cubicBezTo>
                  <a:cubicBezTo>
                    <a:pt x="97" y="372"/>
                    <a:pt x="75" y="341"/>
                    <a:pt x="75" y="310"/>
                  </a:cubicBezTo>
                  <a:close/>
                  <a:moveTo>
                    <a:pt x="216" y="616"/>
                  </a:moveTo>
                  <a:cubicBezTo>
                    <a:pt x="117" y="616"/>
                    <a:pt x="51" y="567"/>
                    <a:pt x="51" y="517"/>
                  </a:cubicBezTo>
                  <a:cubicBezTo>
                    <a:pt x="51" y="471"/>
                    <a:pt x="88" y="435"/>
                    <a:pt x="130" y="433"/>
                  </a:cubicBezTo>
                  <a:lnTo>
                    <a:pt x="187" y="433"/>
                  </a:lnTo>
                  <a:cubicBezTo>
                    <a:pt x="271" y="433"/>
                    <a:pt x="381" y="433"/>
                    <a:pt x="381" y="517"/>
                  </a:cubicBezTo>
                  <a:cubicBezTo>
                    <a:pt x="381" y="567"/>
                    <a:pt x="310" y="616"/>
                    <a:pt x="216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1C00416-7DBE-734B-AE88-31BD997A2E5A}"/>
                </a:ext>
              </a:extLst>
            </p:cNvPr>
            <p:cNvSpPr/>
            <p:nvPr/>
          </p:nvSpPr>
          <p:spPr>
            <a:xfrm>
              <a:off x="5763240" y="3589920"/>
              <a:ext cx="27216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7" h="429">
                  <a:moveTo>
                    <a:pt x="75" y="95"/>
                  </a:moveTo>
                  <a:lnTo>
                    <a:pt x="75" y="356"/>
                  </a:lnTo>
                  <a:cubicBezTo>
                    <a:pt x="75" y="398"/>
                    <a:pt x="64" y="398"/>
                    <a:pt x="0" y="398"/>
                  </a:cubicBezTo>
                  <a:lnTo>
                    <a:pt x="0" y="429"/>
                  </a:lnTo>
                  <a:cubicBezTo>
                    <a:pt x="33" y="429"/>
                    <a:pt x="84" y="427"/>
                    <a:pt x="110" y="427"/>
                  </a:cubicBezTo>
                  <a:cubicBezTo>
                    <a:pt x="134" y="427"/>
                    <a:pt x="185" y="429"/>
                    <a:pt x="218" y="429"/>
                  </a:cubicBezTo>
                  <a:lnTo>
                    <a:pt x="218" y="398"/>
                  </a:lnTo>
                  <a:cubicBezTo>
                    <a:pt x="154" y="398"/>
                    <a:pt x="143" y="398"/>
                    <a:pt x="143" y="356"/>
                  </a:cubicBezTo>
                  <a:lnTo>
                    <a:pt x="143" y="176"/>
                  </a:lnTo>
                  <a:cubicBezTo>
                    <a:pt x="143" y="75"/>
                    <a:pt x="211" y="22"/>
                    <a:pt x="273" y="22"/>
                  </a:cubicBezTo>
                  <a:cubicBezTo>
                    <a:pt x="334" y="22"/>
                    <a:pt x="345" y="75"/>
                    <a:pt x="345" y="130"/>
                  </a:cubicBezTo>
                  <a:lnTo>
                    <a:pt x="345" y="356"/>
                  </a:lnTo>
                  <a:cubicBezTo>
                    <a:pt x="345" y="398"/>
                    <a:pt x="334" y="398"/>
                    <a:pt x="268" y="398"/>
                  </a:cubicBezTo>
                  <a:lnTo>
                    <a:pt x="268" y="429"/>
                  </a:lnTo>
                  <a:cubicBezTo>
                    <a:pt x="304" y="429"/>
                    <a:pt x="352" y="427"/>
                    <a:pt x="378" y="427"/>
                  </a:cubicBezTo>
                  <a:cubicBezTo>
                    <a:pt x="405" y="427"/>
                    <a:pt x="455" y="429"/>
                    <a:pt x="488" y="429"/>
                  </a:cubicBezTo>
                  <a:lnTo>
                    <a:pt x="488" y="398"/>
                  </a:lnTo>
                  <a:cubicBezTo>
                    <a:pt x="422" y="398"/>
                    <a:pt x="411" y="398"/>
                    <a:pt x="411" y="356"/>
                  </a:cubicBezTo>
                  <a:lnTo>
                    <a:pt x="411" y="176"/>
                  </a:lnTo>
                  <a:cubicBezTo>
                    <a:pt x="411" y="75"/>
                    <a:pt x="482" y="22"/>
                    <a:pt x="543" y="22"/>
                  </a:cubicBezTo>
                  <a:cubicBezTo>
                    <a:pt x="605" y="22"/>
                    <a:pt x="614" y="75"/>
                    <a:pt x="614" y="130"/>
                  </a:cubicBezTo>
                  <a:lnTo>
                    <a:pt x="614" y="356"/>
                  </a:lnTo>
                  <a:cubicBezTo>
                    <a:pt x="614" y="398"/>
                    <a:pt x="605" y="398"/>
                    <a:pt x="539" y="398"/>
                  </a:cubicBezTo>
                  <a:lnTo>
                    <a:pt x="539" y="429"/>
                  </a:lnTo>
                  <a:cubicBezTo>
                    <a:pt x="572" y="429"/>
                    <a:pt x="623" y="427"/>
                    <a:pt x="649" y="427"/>
                  </a:cubicBezTo>
                  <a:cubicBezTo>
                    <a:pt x="673" y="427"/>
                    <a:pt x="724" y="429"/>
                    <a:pt x="757" y="429"/>
                  </a:cubicBezTo>
                  <a:lnTo>
                    <a:pt x="757" y="398"/>
                  </a:lnTo>
                  <a:cubicBezTo>
                    <a:pt x="706" y="398"/>
                    <a:pt x="682" y="398"/>
                    <a:pt x="682" y="369"/>
                  </a:cubicBezTo>
                  <a:lnTo>
                    <a:pt x="682" y="185"/>
                  </a:lnTo>
                  <a:cubicBezTo>
                    <a:pt x="682" y="101"/>
                    <a:pt x="682" y="70"/>
                    <a:pt x="651" y="35"/>
                  </a:cubicBezTo>
                  <a:cubicBezTo>
                    <a:pt x="638" y="20"/>
                    <a:pt x="605" y="0"/>
                    <a:pt x="550" y="0"/>
                  </a:cubicBezTo>
                  <a:cubicBezTo>
                    <a:pt x="469" y="0"/>
                    <a:pt x="425" y="57"/>
                    <a:pt x="409" y="95"/>
                  </a:cubicBezTo>
                  <a:cubicBezTo>
                    <a:pt x="396" y="11"/>
                    <a:pt x="323" y="0"/>
                    <a:pt x="279" y="0"/>
                  </a:cubicBezTo>
                  <a:cubicBezTo>
                    <a:pt x="209" y="0"/>
                    <a:pt x="163" y="42"/>
                    <a:pt x="136" y="101"/>
                  </a:cubicBezTo>
                  <a:lnTo>
                    <a:pt x="136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5EC715B-5198-4F44-8FB5-E9548E74CBC4}"/>
                </a:ext>
              </a:extLst>
            </p:cNvPr>
            <p:cNvSpPr/>
            <p:nvPr/>
          </p:nvSpPr>
          <p:spPr>
            <a:xfrm>
              <a:off x="6055560" y="358740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9D75DB4D-3DED-DC4A-B3C4-D025B4D7F9A9}"/>
                </a:ext>
              </a:extLst>
            </p:cNvPr>
            <p:cNvSpPr/>
            <p:nvPr/>
          </p:nvSpPr>
          <p:spPr>
            <a:xfrm>
              <a:off x="6218640" y="3593880"/>
              <a:ext cx="17532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418">
                  <a:moveTo>
                    <a:pt x="266" y="191"/>
                  </a:moveTo>
                  <a:cubicBezTo>
                    <a:pt x="297" y="154"/>
                    <a:pt x="332" y="106"/>
                    <a:pt x="356" y="81"/>
                  </a:cubicBezTo>
                  <a:cubicBezTo>
                    <a:pt x="387" y="46"/>
                    <a:pt x="427" y="31"/>
                    <a:pt x="471" y="31"/>
                  </a:cubicBezTo>
                  <a:lnTo>
                    <a:pt x="471" y="0"/>
                  </a:lnTo>
                  <a:cubicBezTo>
                    <a:pt x="447" y="2"/>
                    <a:pt x="418" y="2"/>
                    <a:pt x="392" y="2"/>
                  </a:cubicBezTo>
                  <a:cubicBezTo>
                    <a:pt x="363" y="2"/>
                    <a:pt x="312" y="0"/>
                    <a:pt x="299" y="0"/>
                  </a:cubicBezTo>
                  <a:lnTo>
                    <a:pt x="299" y="31"/>
                  </a:lnTo>
                  <a:cubicBezTo>
                    <a:pt x="319" y="33"/>
                    <a:pt x="328" y="44"/>
                    <a:pt x="328" y="59"/>
                  </a:cubicBezTo>
                  <a:cubicBezTo>
                    <a:pt x="328" y="75"/>
                    <a:pt x="317" y="88"/>
                    <a:pt x="312" y="95"/>
                  </a:cubicBezTo>
                  <a:lnTo>
                    <a:pt x="253" y="169"/>
                  </a:lnTo>
                  <a:lnTo>
                    <a:pt x="176" y="73"/>
                  </a:lnTo>
                  <a:cubicBezTo>
                    <a:pt x="167" y="62"/>
                    <a:pt x="167" y="59"/>
                    <a:pt x="167" y="55"/>
                  </a:cubicBezTo>
                  <a:cubicBezTo>
                    <a:pt x="167" y="40"/>
                    <a:pt x="183" y="31"/>
                    <a:pt x="202" y="31"/>
                  </a:cubicBezTo>
                  <a:lnTo>
                    <a:pt x="202" y="0"/>
                  </a:lnTo>
                  <a:cubicBezTo>
                    <a:pt x="176" y="0"/>
                    <a:pt x="112" y="2"/>
                    <a:pt x="97" y="2"/>
                  </a:cubicBezTo>
                  <a:cubicBezTo>
                    <a:pt x="77" y="2"/>
                    <a:pt x="31" y="2"/>
                    <a:pt x="4" y="0"/>
                  </a:cubicBezTo>
                  <a:lnTo>
                    <a:pt x="4" y="31"/>
                  </a:lnTo>
                  <a:cubicBezTo>
                    <a:pt x="73" y="31"/>
                    <a:pt x="75" y="31"/>
                    <a:pt x="119" y="90"/>
                  </a:cubicBezTo>
                  <a:lnTo>
                    <a:pt x="216" y="216"/>
                  </a:lnTo>
                  <a:lnTo>
                    <a:pt x="123" y="330"/>
                  </a:lnTo>
                  <a:cubicBezTo>
                    <a:pt x="77" y="387"/>
                    <a:pt x="20" y="389"/>
                    <a:pt x="0" y="389"/>
                  </a:cubicBezTo>
                  <a:lnTo>
                    <a:pt x="0" y="418"/>
                  </a:lnTo>
                  <a:cubicBezTo>
                    <a:pt x="24" y="416"/>
                    <a:pt x="55" y="416"/>
                    <a:pt x="81" y="416"/>
                  </a:cubicBezTo>
                  <a:cubicBezTo>
                    <a:pt x="108" y="416"/>
                    <a:pt x="150" y="418"/>
                    <a:pt x="174" y="418"/>
                  </a:cubicBezTo>
                  <a:lnTo>
                    <a:pt x="174" y="389"/>
                  </a:lnTo>
                  <a:cubicBezTo>
                    <a:pt x="152" y="385"/>
                    <a:pt x="145" y="374"/>
                    <a:pt x="145" y="358"/>
                  </a:cubicBezTo>
                  <a:cubicBezTo>
                    <a:pt x="145" y="336"/>
                    <a:pt x="174" y="306"/>
                    <a:pt x="231" y="235"/>
                  </a:cubicBezTo>
                  <a:lnTo>
                    <a:pt x="306" y="332"/>
                  </a:lnTo>
                  <a:cubicBezTo>
                    <a:pt x="315" y="343"/>
                    <a:pt x="326" y="358"/>
                    <a:pt x="326" y="365"/>
                  </a:cubicBezTo>
                  <a:cubicBezTo>
                    <a:pt x="326" y="374"/>
                    <a:pt x="317" y="387"/>
                    <a:pt x="290" y="389"/>
                  </a:cubicBezTo>
                  <a:lnTo>
                    <a:pt x="290" y="418"/>
                  </a:lnTo>
                  <a:cubicBezTo>
                    <a:pt x="321" y="418"/>
                    <a:pt x="374" y="416"/>
                    <a:pt x="396" y="416"/>
                  </a:cubicBezTo>
                  <a:cubicBezTo>
                    <a:pt x="422" y="416"/>
                    <a:pt x="460" y="416"/>
                    <a:pt x="488" y="418"/>
                  </a:cubicBezTo>
                  <a:lnTo>
                    <a:pt x="488" y="389"/>
                  </a:lnTo>
                  <a:cubicBezTo>
                    <a:pt x="438" y="389"/>
                    <a:pt x="420" y="387"/>
                    <a:pt x="396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3E5103D-53F4-A84B-88E1-2F1C84A4F08F}"/>
                </a:ext>
              </a:extLst>
            </p:cNvPr>
            <p:cNvSpPr/>
            <p:nvPr/>
          </p:nvSpPr>
          <p:spPr>
            <a:xfrm>
              <a:off x="6015240" y="384480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1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C6EC977-D287-1444-B01A-97A72B26D60E}"/>
                </a:ext>
              </a:extLst>
            </p:cNvPr>
            <p:cNvSpPr/>
            <p:nvPr/>
          </p:nvSpPr>
          <p:spPr>
            <a:xfrm>
              <a:off x="6475319" y="349884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7"/>
                  </a:moveTo>
                  <a:cubicBezTo>
                    <a:pt x="528" y="620"/>
                    <a:pt x="671" y="446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6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699"/>
                    <a:pt x="343" y="691"/>
                  </a:cubicBezTo>
                  <a:cubicBezTo>
                    <a:pt x="339" y="750"/>
                    <a:pt x="339" y="752"/>
                    <a:pt x="339" y="765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7"/>
                    <a:pt x="559" y="684"/>
                  </a:cubicBezTo>
                  <a:cubicBezTo>
                    <a:pt x="537" y="752"/>
                    <a:pt x="480" y="776"/>
                    <a:pt x="447" y="776"/>
                  </a:cubicBezTo>
                  <a:cubicBezTo>
                    <a:pt x="400" y="776"/>
                    <a:pt x="387" y="750"/>
                    <a:pt x="376" y="677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4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0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E92A0C3-7A4E-D74C-A5C2-37F7697F310F}"/>
                </a:ext>
              </a:extLst>
            </p:cNvPr>
            <p:cNvSpPr/>
            <p:nvPr/>
          </p:nvSpPr>
          <p:spPr>
            <a:xfrm>
              <a:off x="6742079" y="364355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8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6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3"/>
                    <a:pt x="110" y="413"/>
                  </a:cubicBezTo>
                  <a:cubicBezTo>
                    <a:pt x="95" y="413"/>
                    <a:pt x="86" y="405"/>
                    <a:pt x="86" y="378"/>
                  </a:cubicBezTo>
                  <a:cubicBezTo>
                    <a:pt x="86" y="372"/>
                    <a:pt x="88" y="358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49D9D09-5AB0-2142-80A1-208A117C9478}"/>
                </a:ext>
              </a:extLst>
            </p:cNvPr>
            <p:cNvSpPr/>
            <p:nvPr/>
          </p:nvSpPr>
          <p:spPr>
            <a:xfrm>
              <a:off x="6888600" y="348300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3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2"/>
                    <a:pt x="0" y="484"/>
                  </a:cubicBezTo>
                  <a:cubicBezTo>
                    <a:pt x="0" y="561"/>
                    <a:pt x="11" y="677"/>
                    <a:pt x="64" y="787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DE64AEC-32BA-CB44-84C2-519796ADD200}"/>
                </a:ext>
              </a:extLst>
            </p:cNvPr>
            <p:cNvSpPr/>
            <p:nvPr/>
          </p:nvSpPr>
          <p:spPr>
            <a:xfrm>
              <a:off x="7002719" y="358992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5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2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F7CE176-A1DB-134B-8FB1-837F641E9F89}"/>
                </a:ext>
              </a:extLst>
            </p:cNvPr>
            <p:cNvSpPr/>
            <p:nvPr/>
          </p:nvSpPr>
          <p:spPr>
            <a:xfrm>
              <a:off x="7192079" y="348300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0"/>
                    <a:pt x="13" y="941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9CCE52-FFDB-884D-B1EE-EF46AC09BD62}"/>
              </a:ext>
            </a:extLst>
          </p:cNvPr>
          <p:cNvSpPr txBox="1"/>
          <p:nvPr/>
        </p:nvSpPr>
        <p:spPr>
          <a:xfrm>
            <a:off x="849600" y="2202840"/>
            <a:ext cx="7516458" cy="491142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Given an estimate of             , how do we decide how to act?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sng" strike="noStrike" kern="1200" cap="none" dirty="0">
                <a:ln>
                  <a:noFill/>
                </a:ln>
                <a:uFillTx/>
                <a:ea typeface="Noto Sans CJK SC Regular" pitchFamily="2"/>
                <a:cs typeface="FreeSans" pitchFamily="2"/>
              </a:rPr>
              <a:t>Two possibilities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1. Greedy action selection: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2. Do something else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– if we don’t explore, then our q-value estimates may be wrong!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– if we don’t exploit, then we never utilize our knowledge!</a:t>
            </a:r>
          </a:p>
        </p:txBody>
      </p:sp>
      <p:grpSp>
        <p:nvGrpSpPr>
          <p:cNvPr id="4" name="Group 3" descr="22§display§Q_t(a)§svg§600§FALSE" title="TexMaths">
            <a:extLst>
              <a:ext uri="{FF2B5EF4-FFF2-40B4-BE49-F238E27FC236}">
                <a16:creationId xmlns:a16="http://schemas.microsoft.com/office/drawing/2014/main" id="{A1E77D10-F7EC-8044-9935-320530136A61}"/>
              </a:ext>
            </a:extLst>
          </p:cNvPr>
          <p:cNvGrpSpPr/>
          <p:nvPr/>
        </p:nvGrpSpPr>
        <p:grpSpPr>
          <a:xfrm>
            <a:off x="3347186" y="2220119"/>
            <a:ext cx="849600" cy="348121"/>
            <a:chOff x="3671279" y="2220119"/>
            <a:chExt cx="849600" cy="34812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07604FC-5368-C54F-BFD3-4A063BF156B1}"/>
                </a:ext>
              </a:extLst>
            </p:cNvPr>
            <p:cNvSpPr/>
            <p:nvPr/>
          </p:nvSpPr>
          <p:spPr>
            <a:xfrm>
              <a:off x="3671279" y="2220840"/>
              <a:ext cx="84960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61" h="966">
                  <a:moveTo>
                    <a:pt x="1182" y="966"/>
                  </a:moveTo>
                  <a:lnTo>
                    <a:pt x="0" y="966"/>
                  </a:lnTo>
                  <a:lnTo>
                    <a:pt x="0" y="0"/>
                  </a:lnTo>
                  <a:lnTo>
                    <a:pt x="2361" y="0"/>
                  </a:lnTo>
                  <a:lnTo>
                    <a:pt x="2361" y="9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441C5B5-CF7B-1F4E-BFE1-0B0CA38A2E01}"/>
                </a:ext>
              </a:extLst>
            </p:cNvPr>
            <p:cNvSpPr/>
            <p:nvPr/>
          </p:nvSpPr>
          <p:spPr>
            <a:xfrm>
              <a:off x="3688559" y="223596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8"/>
                  </a:moveTo>
                  <a:cubicBezTo>
                    <a:pt x="528" y="620"/>
                    <a:pt x="671" y="447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7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700"/>
                    <a:pt x="343" y="691"/>
                  </a:cubicBezTo>
                  <a:cubicBezTo>
                    <a:pt x="339" y="750"/>
                    <a:pt x="339" y="752"/>
                    <a:pt x="339" y="766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8"/>
                    <a:pt x="559" y="684"/>
                  </a:cubicBezTo>
                  <a:cubicBezTo>
                    <a:pt x="537" y="752"/>
                    <a:pt x="480" y="777"/>
                    <a:pt x="447" y="777"/>
                  </a:cubicBezTo>
                  <a:cubicBezTo>
                    <a:pt x="400" y="777"/>
                    <a:pt x="387" y="750"/>
                    <a:pt x="376" y="678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5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1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BB4F0CD-EFB1-494B-BF11-F7A9EFF43E46}"/>
                </a:ext>
              </a:extLst>
            </p:cNvPr>
            <p:cNvSpPr/>
            <p:nvPr/>
          </p:nvSpPr>
          <p:spPr>
            <a:xfrm>
              <a:off x="3955680" y="238103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9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7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4"/>
                    <a:pt x="110" y="414"/>
                  </a:cubicBezTo>
                  <a:cubicBezTo>
                    <a:pt x="95" y="414"/>
                    <a:pt x="86" y="405"/>
                    <a:pt x="86" y="378"/>
                  </a:cubicBezTo>
                  <a:cubicBezTo>
                    <a:pt x="86" y="372"/>
                    <a:pt x="88" y="359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05E7806-4107-C144-941E-22C921C63754}"/>
                </a:ext>
              </a:extLst>
            </p:cNvPr>
            <p:cNvSpPr/>
            <p:nvPr/>
          </p:nvSpPr>
          <p:spPr>
            <a:xfrm>
              <a:off x="4102200" y="22201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7595F7D-04A2-FB47-BD24-B36B2954A505}"/>
                </a:ext>
              </a:extLst>
            </p:cNvPr>
            <p:cNvSpPr/>
            <p:nvPr/>
          </p:nvSpPr>
          <p:spPr>
            <a:xfrm>
              <a:off x="4216320" y="232704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A1024CA-BDEE-BB46-B06A-D039DB62AE5A}"/>
                </a:ext>
              </a:extLst>
            </p:cNvPr>
            <p:cNvSpPr/>
            <p:nvPr/>
          </p:nvSpPr>
          <p:spPr>
            <a:xfrm>
              <a:off x="4405679" y="2220119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6B39542E-2C0E-7C46-80C5-D30FBED7A8D7}"/>
              </a:ext>
            </a:extLst>
          </p:cNvPr>
          <p:cNvSpPr/>
          <p:nvPr/>
        </p:nvSpPr>
        <p:spPr>
          <a:xfrm>
            <a:off x="4572000" y="2011680"/>
            <a:ext cx="3291839" cy="1005840"/>
          </a:xfrm>
          <a:custGeom>
            <a:avLst>
              <a:gd name="f0" fmla="val 2813"/>
              <a:gd name="f1" fmla="val 3024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Exploitation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30102A-8D9E-E54D-94E5-01A30AFEADE6}"/>
              </a:ext>
            </a:extLst>
          </p:cNvPr>
          <p:cNvSpPr/>
          <p:nvPr/>
        </p:nvSpPr>
        <p:spPr>
          <a:xfrm>
            <a:off x="4114800" y="4480560"/>
            <a:ext cx="3291839" cy="1005840"/>
          </a:xfrm>
          <a:custGeom>
            <a:avLst>
              <a:gd name="f0" fmla="val -2921"/>
              <a:gd name="f1" fmla="val -138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Exploration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50D64B03-29B8-154D-BCA4-6BA90A47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 Exploitation</a:t>
            </a:r>
          </a:p>
        </p:txBody>
      </p:sp>
      <p:grpSp>
        <p:nvGrpSpPr>
          <p:cNvPr id="32" name="Group 31" descr="22§display§A_t = \arg\max_{a} Q_t(a)§svg§600§FALSE" title="TexMaths">
            <a:extLst>
              <a:ext uri="{FF2B5EF4-FFF2-40B4-BE49-F238E27FC236}">
                <a16:creationId xmlns:a16="http://schemas.microsoft.com/office/drawing/2014/main" id="{3450116D-02F2-4945-B2F3-2ACC30BA9C27}"/>
              </a:ext>
            </a:extLst>
          </p:cNvPr>
          <p:cNvGrpSpPr/>
          <p:nvPr/>
        </p:nvGrpSpPr>
        <p:grpSpPr>
          <a:xfrm>
            <a:off x="4131109" y="3610321"/>
            <a:ext cx="2947320" cy="472320"/>
            <a:chOff x="4359960" y="3483000"/>
            <a:chExt cx="2947320" cy="47232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156F400-BF58-D042-AB4A-1B9FD867A026}"/>
                </a:ext>
              </a:extLst>
            </p:cNvPr>
            <p:cNvSpPr/>
            <p:nvPr/>
          </p:nvSpPr>
          <p:spPr>
            <a:xfrm>
              <a:off x="4359960" y="3483720"/>
              <a:ext cx="2947320" cy="46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88" h="1304">
                  <a:moveTo>
                    <a:pt x="4094" y="1304"/>
                  </a:moveTo>
                  <a:lnTo>
                    <a:pt x="0" y="1304"/>
                  </a:lnTo>
                  <a:lnTo>
                    <a:pt x="0" y="0"/>
                  </a:lnTo>
                  <a:lnTo>
                    <a:pt x="8188" y="0"/>
                  </a:lnTo>
                  <a:lnTo>
                    <a:pt x="8188" y="13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D56F333-2BA7-0941-91BB-682C8DB47F02}"/>
                </a:ext>
              </a:extLst>
            </p:cNvPr>
            <p:cNvSpPr/>
            <p:nvPr/>
          </p:nvSpPr>
          <p:spPr>
            <a:xfrm>
              <a:off x="4371839" y="3494879"/>
              <a:ext cx="238680" cy="24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695">
                  <a:moveTo>
                    <a:pt x="139" y="583"/>
                  </a:moveTo>
                  <a:cubicBezTo>
                    <a:pt x="101" y="647"/>
                    <a:pt x="64" y="662"/>
                    <a:pt x="20" y="664"/>
                  </a:cubicBezTo>
                  <a:cubicBezTo>
                    <a:pt x="9" y="664"/>
                    <a:pt x="0" y="664"/>
                    <a:pt x="0" y="684"/>
                  </a:cubicBezTo>
                  <a:cubicBezTo>
                    <a:pt x="0" y="688"/>
                    <a:pt x="4" y="695"/>
                    <a:pt x="13" y="695"/>
                  </a:cubicBezTo>
                  <a:cubicBezTo>
                    <a:pt x="40" y="695"/>
                    <a:pt x="68" y="691"/>
                    <a:pt x="97" y="691"/>
                  </a:cubicBezTo>
                  <a:cubicBezTo>
                    <a:pt x="128" y="691"/>
                    <a:pt x="163" y="695"/>
                    <a:pt x="194" y="695"/>
                  </a:cubicBezTo>
                  <a:cubicBezTo>
                    <a:pt x="198" y="695"/>
                    <a:pt x="211" y="695"/>
                    <a:pt x="211" y="675"/>
                  </a:cubicBezTo>
                  <a:cubicBezTo>
                    <a:pt x="211" y="664"/>
                    <a:pt x="202" y="664"/>
                    <a:pt x="196" y="664"/>
                  </a:cubicBezTo>
                  <a:cubicBezTo>
                    <a:pt x="174" y="662"/>
                    <a:pt x="150" y="653"/>
                    <a:pt x="150" y="629"/>
                  </a:cubicBezTo>
                  <a:cubicBezTo>
                    <a:pt x="150" y="618"/>
                    <a:pt x="156" y="607"/>
                    <a:pt x="163" y="594"/>
                  </a:cubicBezTo>
                  <a:lnTo>
                    <a:pt x="238" y="471"/>
                  </a:lnTo>
                  <a:lnTo>
                    <a:pt x="482" y="471"/>
                  </a:lnTo>
                  <a:cubicBezTo>
                    <a:pt x="484" y="490"/>
                    <a:pt x="497" y="622"/>
                    <a:pt x="497" y="631"/>
                  </a:cubicBezTo>
                  <a:cubicBezTo>
                    <a:pt x="497" y="662"/>
                    <a:pt x="447" y="664"/>
                    <a:pt x="427" y="664"/>
                  </a:cubicBezTo>
                  <a:cubicBezTo>
                    <a:pt x="414" y="664"/>
                    <a:pt x="403" y="664"/>
                    <a:pt x="403" y="684"/>
                  </a:cubicBezTo>
                  <a:cubicBezTo>
                    <a:pt x="403" y="695"/>
                    <a:pt x="416" y="695"/>
                    <a:pt x="418" y="695"/>
                  </a:cubicBezTo>
                  <a:cubicBezTo>
                    <a:pt x="458" y="695"/>
                    <a:pt x="499" y="691"/>
                    <a:pt x="539" y="691"/>
                  </a:cubicBezTo>
                  <a:cubicBezTo>
                    <a:pt x="563" y="691"/>
                    <a:pt x="623" y="695"/>
                    <a:pt x="647" y="695"/>
                  </a:cubicBezTo>
                  <a:cubicBezTo>
                    <a:pt x="653" y="695"/>
                    <a:pt x="664" y="695"/>
                    <a:pt x="664" y="675"/>
                  </a:cubicBezTo>
                  <a:cubicBezTo>
                    <a:pt x="664" y="664"/>
                    <a:pt x="656" y="664"/>
                    <a:pt x="642" y="664"/>
                  </a:cubicBezTo>
                  <a:cubicBezTo>
                    <a:pt x="583" y="664"/>
                    <a:pt x="583" y="658"/>
                    <a:pt x="581" y="629"/>
                  </a:cubicBezTo>
                  <a:lnTo>
                    <a:pt x="521" y="24"/>
                  </a:lnTo>
                  <a:cubicBezTo>
                    <a:pt x="519" y="4"/>
                    <a:pt x="519" y="0"/>
                    <a:pt x="502" y="0"/>
                  </a:cubicBezTo>
                  <a:cubicBezTo>
                    <a:pt x="486" y="0"/>
                    <a:pt x="484" y="7"/>
                    <a:pt x="477" y="15"/>
                  </a:cubicBezTo>
                  <a:close/>
                  <a:moveTo>
                    <a:pt x="255" y="440"/>
                  </a:moveTo>
                  <a:lnTo>
                    <a:pt x="447" y="121"/>
                  </a:lnTo>
                  <a:lnTo>
                    <a:pt x="477" y="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0A4B1FE-7319-D342-AC49-6B0BE6B5C40B}"/>
                </a:ext>
              </a:extLst>
            </p:cNvPr>
            <p:cNvSpPr/>
            <p:nvPr/>
          </p:nvSpPr>
          <p:spPr>
            <a:xfrm>
              <a:off x="4629960" y="364355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8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6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3"/>
                    <a:pt x="110" y="413"/>
                  </a:cubicBezTo>
                  <a:cubicBezTo>
                    <a:pt x="95" y="413"/>
                    <a:pt x="86" y="405"/>
                    <a:pt x="86" y="378"/>
                  </a:cubicBezTo>
                  <a:cubicBezTo>
                    <a:pt x="86" y="372"/>
                    <a:pt x="88" y="358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5AB251-9535-2D42-AB65-C7A3BEADE495}"/>
                </a:ext>
              </a:extLst>
            </p:cNvPr>
            <p:cNvSpPr/>
            <p:nvPr/>
          </p:nvSpPr>
          <p:spPr>
            <a:xfrm>
              <a:off x="4858920" y="3615839"/>
              <a:ext cx="231840" cy="8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5" h="229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close/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F2F8975-C668-2748-A322-2D9E3B7F322D}"/>
                </a:ext>
              </a:extLst>
            </p:cNvPr>
            <p:cNvSpPr/>
            <p:nvPr/>
          </p:nvSpPr>
          <p:spPr>
            <a:xfrm>
              <a:off x="5220000" y="358740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C1AA94B-D0DE-7046-A4A9-2E450A6E593F}"/>
                </a:ext>
              </a:extLst>
            </p:cNvPr>
            <p:cNvSpPr/>
            <p:nvPr/>
          </p:nvSpPr>
          <p:spPr>
            <a:xfrm>
              <a:off x="5388840" y="3589920"/>
              <a:ext cx="11772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8" h="429">
                  <a:moveTo>
                    <a:pt x="134" y="108"/>
                  </a:moveTo>
                  <a:lnTo>
                    <a:pt x="134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lnTo>
                    <a:pt x="75" y="356"/>
                  </a:lnTo>
                  <a:cubicBezTo>
                    <a:pt x="75" y="398"/>
                    <a:pt x="66" y="398"/>
                    <a:pt x="0" y="398"/>
                  </a:cubicBezTo>
                  <a:lnTo>
                    <a:pt x="0" y="429"/>
                  </a:lnTo>
                  <a:cubicBezTo>
                    <a:pt x="37" y="429"/>
                    <a:pt x="84" y="427"/>
                    <a:pt x="110" y="427"/>
                  </a:cubicBezTo>
                  <a:cubicBezTo>
                    <a:pt x="150" y="427"/>
                    <a:pt x="196" y="427"/>
                    <a:pt x="235" y="429"/>
                  </a:cubicBezTo>
                  <a:lnTo>
                    <a:pt x="235" y="398"/>
                  </a:lnTo>
                  <a:lnTo>
                    <a:pt x="213" y="398"/>
                  </a:lnTo>
                  <a:cubicBezTo>
                    <a:pt x="143" y="398"/>
                    <a:pt x="141" y="389"/>
                    <a:pt x="141" y="354"/>
                  </a:cubicBezTo>
                  <a:lnTo>
                    <a:pt x="141" y="205"/>
                  </a:lnTo>
                  <a:cubicBezTo>
                    <a:pt x="141" y="108"/>
                    <a:pt x="180" y="22"/>
                    <a:pt x="255" y="22"/>
                  </a:cubicBezTo>
                  <a:cubicBezTo>
                    <a:pt x="262" y="22"/>
                    <a:pt x="264" y="22"/>
                    <a:pt x="266" y="22"/>
                  </a:cubicBezTo>
                  <a:cubicBezTo>
                    <a:pt x="262" y="24"/>
                    <a:pt x="244" y="35"/>
                    <a:pt x="244" y="59"/>
                  </a:cubicBezTo>
                  <a:cubicBezTo>
                    <a:pt x="244" y="88"/>
                    <a:pt x="264" y="101"/>
                    <a:pt x="286" y="101"/>
                  </a:cubicBezTo>
                  <a:cubicBezTo>
                    <a:pt x="304" y="101"/>
                    <a:pt x="328" y="90"/>
                    <a:pt x="328" y="59"/>
                  </a:cubicBezTo>
                  <a:cubicBezTo>
                    <a:pt x="328" y="29"/>
                    <a:pt x="297" y="0"/>
                    <a:pt x="255" y="0"/>
                  </a:cubicBezTo>
                  <a:cubicBezTo>
                    <a:pt x="185" y="0"/>
                    <a:pt x="150" y="66"/>
                    <a:pt x="134" y="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84619E1-8F0B-454D-A5A4-790CB9F616EC}"/>
                </a:ext>
              </a:extLst>
            </p:cNvPr>
            <p:cNvSpPr/>
            <p:nvPr/>
          </p:nvSpPr>
          <p:spPr>
            <a:xfrm>
              <a:off x="5524200" y="3585960"/>
              <a:ext cx="159480" cy="23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640">
                  <a:moveTo>
                    <a:pt x="189" y="273"/>
                  </a:moveTo>
                  <a:cubicBezTo>
                    <a:pt x="103" y="273"/>
                    <a:pt x="103" y="176"/>
                    <a:pt x="103" y="154"/>
                  </a:cubicBezTo>
                  <a:cubicBezTo>
                    <a:pt x="103" y="128"/>
                    <a:pt x="106" y="97"/>
                    <a:pt x="119" y="73"/>
                  </a:cubicBezTo>
                  <a:cubicBezTo>
                    <a:pt x="128" y="59"/>
                    <a:pt x="150" y="33"/>
                    <a:pt x="189" y="33"/>
                  </a:cubicBezTo>
                  <a:cubicBezTo>
                    <a:pt x="273" y="33"/>
                    <a:pt x="273" y="130"/>
                    <a:pt x="273" y="152"/>
                  </a:cubicBezTo>
                  <a:cubicBezTo>
                    <a:pt x="273" y="178"/>
                    <a:pt x="273" y="209"/>
                    <a:pt x="257" y="233"/>
                  </a:cubicBezTo>
                  <a:cubicBezTo>
                    <a:pt x="249" y="246"/>
                    <a:pt x="227" y="273"/>
                    <a:pt x="189" y="273"/>
                  </a:cubicBezTo>
                  <a:close/>
                  <a:moveTo>
                    <a:pt x="75" y="310"/>
                  </a:moveTo>
                  <a:cubicBezTo>
                    <a:pt x="75" y="306"/>
                    <a:pt x="75" y="284"/>
                    <a:pt x="92" y="264"/>
                  </a:cubicBezTo>
                  <a:cubicBezTo>
                    <a:pt x="130" y="293"/>
                    <a:pt x="169" y="295"/>
                    <a:pt x="189" y="295"/>
                  </a:cubicBezTo>
                  <a:cubicBezTo>
                    <a:pt x="279" y="295"/>
                    <a:pt x="345" y="229"/>
                    <a:pt x="345" y="154"/>
                  </a:cubicBezTo>
                  <a:cubicBezTo>
                    <a:pt x="345" y="117"/>
                    <a:pt x="330" y="81"/>
                    <a:pt x="306" y="59"/>
                  </a:cubicBezTo>
                  <a:cubicBezTo>
                    <a:pt x="341" y="26"/>
                    <a:pt x="376" y="22"/>
                    <a:pt x="394" y="22"/>
                  </a:cubicBezTo>
                  <a:cubicBezTo>
                    <a:pt x="396" y="22"/>
                    <a:pt x="400" y="22"/>
                    <a:pt x="403" y="22"/>
                  </a:cubicBezTo>
                  <a:cubicBezTo>
                    <a:pt x="392" y="26"/>
                    <a:pt x="387" y="37"/>
                    <a:pt x="387" y="48"/>
                  </a:cubicBezTo>
                  <a:cubicBezTo>
                    <a:pt x="387" y="66"/>
                    <a:pt x="400" y="77"/>
                    <a:pt x="416" y="77"/>
                  </a:cubicBezTo>
                  <a:cubicBezTo>
                    <a:pt x="425" y="77"/>
                    <a:pt x="444" y="70"/>
                    <a:pt x="444" y="48"/>
                  </a:cubicBezTo>
                  <a:cubicBezTo>
                    <a:pt x="444" y="31"/>
                    <a:pt x="431" y="0"/>
                    <a:pt x="394" y="0"/>
                  </a:cubicBezTo>
                  <a:cubicBezTo>
                    <a:pt x="374" y="0"/>
                    <a:pt x="332" y="7"/>
                    <a:pt x="290" y="46"/>
                  </a:cubicBezTo>
                  <a:cubicBezTo>
                    <a:pt x="251" y="13"/>
                    <a:pt x="209" y="11"/>
                    <a:pt x="189" y="11"/>
                  </a:cubicBezTo>
                  <a:cubicBezTo>
                    <a:pt x="99" y="11"/>
                    <a:pt x="31" y="77"/>
                    <a:pt x="31" y="152"/>
                  </a:cubicBezTo>
                  <a:cubicBezTo>
                    <a:pt x="31" y="196"/>
                    <a:pt x="53" y="231"/>
                    <a:pt x="77" y="253"/>
                  </a:cubicBezTo>
                  <a:cubicBezTo>
                    <a:pt x="64" y="266"/>
                    <a:pt x="46" y="299"/>
                    <a:pt x="46" y="332"/>
                  </a:cubicBezTo>
                  <a:cubicBezTo>
                    <a:pt x="46" y="363"/>
                    <a:pt x="59" y="400"/>
                    <a:pt x="90" y="418"/>
                  </a:cubicBezTo>
                  <a:cubicBezTo>
                    <a:pt x="31" y="435"/>
                    <a:pt x="0" y="477"/>
                    <a:pt x="0" y="517"/>
                  </a:cubicBezTo>
                  <a:cubicBezTo>
                    <a:pt x="0" y="585"/>
                    <a:pt x="97" y="640"/>
                    <a:pt x="216" y="640"/>
                  </a:cubicBezTo>
                  <a:cubicBezTo>
                    <a:pt x="330" y="640"/>
                    <a:pt x="431" y="589"/>
                    <a:pt x="431" y="515"/>
                  </a:cubicBezTo>
                  <a:cubicBezTo>
                    <a:pt x="431" y="479"/>
                    <a:pt x="416" y="431"/>
                    <a:pt x="367" y="402"/>
                  </a:cubicBezTo>
                  <a:cubicBezTo>
                    <a:pt x="315" y="376"/>
                    <a:pt x="260" y="376"/>
                    <a:pt x="200" y="376"/>
                  </a:cubicBezTo>
                  <a:cubicBezTo>
                    <a:pt x="176" y="376"/>
                    <a:pt x="134" y="376"/>
                    <a:pt x="128" y="376"/>
                  </a:cubicBezTo>
                  <a:cubicBezTo>
                    <a:pt x="97" y="372"/>
                    <a:pt x="75" y="341"/>
                    <a:pt x="75" y="310"/>
                  </a:cubicBezTo>
                  <a:close/>
                  <a:moveTo>
                    <a:pt x="216" y="616"/>
                  </a:moveTo>
                  <a:cubicBezTo>
                    <a:pt x="117" y="616"/>
                    <a:pt x="51" y="567"/>
                    <a:pt x="51" y="517"/>
                  </a:cubicBezTo>
                  <a:cubicBezTo>
                    <a:pt x="51" y="471"/>
                    <a:pt x="88" y="435"/>
                    <a:pt x="130" y="433"/>
                  </a:cubicBezTo>
                  <a:lnTo>
                    <a:pt x="187" y="433"/>
                  </a:lnTo>
                  <a:cubicBezTo>
                    <a:pt x="271" y="433"/>
                    <a:pt x="381" y="433"/>
                    <a:pt x="381" y="517"/>
                  </a:cubicBezTo>
                  <a:cubicBezTo>
                    <a:pt x="381" y="567"/>
                    <a:pt x="310" y="616"/>
                    <a:pt x="216" y="6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50DB5DC-0E42-3A44-BDDF-2D1A84F2B4AE}"/>
                </a:ext>
              </a:extLst>
            </p:cNvPr>
            <p:cNvSpPr/>
            <p:nvPr/>
          </p:nvSpPr>
          <p:spPr>
            <a:xfrm>
              <a:off x="5763240" y="3589920"/>
              <a:ext cx="272160" cy="15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7" h="429">
                  <a:moveTo>
                    <a:pt x="75" y="95"/>
                  </a:moveTo>
                  <a:lnTo>
                    <a:pt x="75" y="356"/>
                  </a:lnTo>
                  <a:cubicBezTo>
                    <a:pt x="75" y="398"/>
                    <a:pt x="64" y="398"/>
                    <a:pt x="0" y="398"/>
                  </a:cubicBezTo>
                  <a:lnTo>
                    <a:pt x="0" y="429"/>
                  </a:lnTo>
                  <a:cubicBezTo>
                    <a:pt x="33" y="429"/>
                    <a:pt x="84" y="427"/>
                    <a:pt x="110" y="427"/>
                  </a:cubicBezTo>
                  <a:cubicBezTo>
                    <a:pt x="134" y="427"/>
                    <a:pt x="185" y="429"/>
                    <a:pt x="218" y="429"/>
                  </a:cubicBezTo>
                  <a:lnTo>
                    <a:pt x="218" y="398"/>
                  </a:lnTo>
                  <a:cubicBezTo>
                    <a:pt x="154" y="398"/>
                    <a:pt x="143" y="398"/>
                    <a:pt x="143" y="356"/>
                  </a:cubicBezTo>
                  <a:lnTo>
                    <a:pt x="143" y="176"/>
                  </a:lnTo>
                  <a:cubicBezTo>
                    <a:pt x="143" y="75"/>
                    <a:pt x="211" y="22"/>
                    <a:pt x="273" y="22"/>
                  </a:cubicBezTo>
                  <a:cubicBezTo>
                    <a:pt x="334" y="22"/>
                    <a:pt x="345" y="75"/>
                    <a:pt x="345" y="130"/>
                  </a:cubicBezTo>
                  <a:lnTo>
                    <a:pt x="345" y="356"/>
                  </a:lnTo>
                  <a:cubicBezTo>
                    <a:pt x="345" y="398"/>
                    <a:pt x="334" y="398"/>
                    <a:pt x="268" y="398"/>
                  </a:cubicBezTo>
                  <a:lnTo>
                    <a:pt x="268" y="429"/>
                  </a:lnTo>
                  <a:cubicBezTo>
                    <a:pt x="304" y="429"/>
                    <a:pt x="352" y="427"/>
                    <a:pt x="378" y="427"/>
                  </a:cubicBezTo>
                  <a:cubicBezTo>
                    <a:pt x="405" y="427"/>
                    <a:pt x="455" y="429"/>
                    <a:pt x="488" y="429"/>
                  </a:cubicBezTo>
                  <a:lnTo>
                    <a:pt x="488" y="398"/>
                  </a:lnTo>
                  <a:cubicBezTo>
                    <a:pt x="422" y="398"/>
                    <a:pt x="411" y="398"/>
                    <a:pt x="411" y="356"/>
                  </a:cubicBezTo>
                  <a:lnTo>
                    <a:pt x="411" y="176"/>
                  </a:lnTo>
                  <a:cubicBezTo>
                    <a:pt x="411" y="75"/>
                    <a:pt x="482" y="22"/>
                    <a:pt x="543" y="22"/>
                  </a:cubicBezTo>
                  <a:cubicBezTo>
                    <a:pt x="605" y="22"/>
                    <a:pt x="614" y="75"/>
                    <a:pt x="614" y="130"/>
                  </a:cubicBezTo>
                  <a:lnTo>
                    <a:pt x="614" y="356"/>
                  </a:lnTo>
                  <a:cubicBezTo>
                    <a:pt x="614" y="398"/>
                    <a:pt x="605" y="398"/>
                    <a:pt x="539" y="398"/>
                  </a:cubicBezTo>
                  <a:lnTo>
                    <a:pt x="539" y="429"/>
                  </a:lnTo>
                  <a:cubicBezTo>
                    <a:pt x="572" y="429"/>
                    <a:pt x="623" y="427"/>
                    <a:pt x="649" y="427"/>
                  </a:cubicBezTo>
                  <a:cubicBezTo>
                    <a:pt x="673" y="427"/>
                    <a:pt x="724" y="429"/>
                    <a:pt x="757" y="429"/>
                  </a:cubicBezTo>
                  <a:lnTo>
                    <a:pt x="757" y="398"/>
                  </a:lnTo>
                  <a:cubicBezTo>
                    <a:pt x="706" y="398"/>
                    <a:pt x="682" y="398"/>
                    <a:pt x="682" y="369"/>
                  </a:cubicBezTo>
                  <a:lnTo>
                    <a:pt x="682" y="185"/>
                  </a:lnTo>
                  <a:cubicBezTo>
                    <a:pt x="682" y="101"/>
                    <a:pt x="682" y="70"/>
                    <a:pt x="651" y="35"/>
                  </a:cubicBezTo>
                  <a:cubicBezTo>
                    <a:pt x="638" y="20"/>
                    <a:pt x="605" y="0"/>
                    <a:pt x="550" y="0"/>
                  </a:cubicBezTo>
                  <a:cubicBezTo>
                    <a:pt x="469" y="0"/>
                    <a:pt x="425" y="57"/>
                    <a:pt x="409" y="95"/>
                  </a:cubicBezTo>
                  <a:cubicBezTo>
                    <a:pt x="396" y="11"/>
                    <a:pt x="323" y="0"/>
                    <a:pt x="279" y="0"/>
                  </a:cubicBezTo>
                  <a:cubicBezTo>
                    <a:pt x="209" y="0"/>
                    <a:pt x="163" y="42"/>
                    <a:pt x="136" y="101"/>
                  </a:cubicBezTo>
                  <a:lnTo>
                    <a:pt x="136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68" y="42"/>
                    <a:pt x="75" y="48"/>
                    <a:pt x="75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992E541-E2AE-AC44-BADF-3BFAE69BF0A1}"/>
                </a:ext>
              </a:extLst>
            </p:cNvPr>
            <p:cNvSpPr/>
            <p:nvPr/>
          </p:nvSpPr>
          <p:spPr>
            <a:xfrm>
              <a:off x="6055560" y="3587400"/>
              <a:ext cx="157320" cy="160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446">
                  <a:moveTo>
                    <a:pt x="282" y="361"/>
                  </a:moveTo>
                  <a:cubicBezTo>
                    <a:pt x="286" y="400"/>
                    <a:pt x="312" y="440"/>
                    <a:pt x="359" y="440"/>
                  </a:cubicBezTo>
                  <a:cubicBezTo>
                    <a:pt x="378" y="440"/>
                    <a:pt x="438" y="427"/>
                    <a:pt x="438" y="347"/>
                  </a:cubicBezTo>
                  <a:lnTo>
                    <a:pt x="438" y="295"/>
                  </a:lnTo>
                  <a:lnTo>
                    <a:pt x="414" y="295"/>
                  </a:lnTo>
                  <a:lnTo>
                    <a:pt x="414" y="347"/>
                  </a:lnTo>
                  <a:cubicBezTo>
                    <a:pt x="414" y="405"/>
                    <a:pt x="389" y="411"/>
                    <a:pt x="378" y="411"/>
                  </a:cubicBezTo>
                  <a:cubicBezTo>
                    <a:pt x="348" y="411"/>
                    <a:pt x="343" y="367"/>
                    <a:pt x="343" y="363"/>
                  </a:cubicBezTo>
                  <a:lnTo>
                    <a:pt x="343" y="167"/>
                  </a:lnTo>
                  <a:cubicBezTo>
                    <a:pt x="343" y="128"/>
                    <a:pt x="343" y="90"/>
                    <a:pt x="308" y="53"/>
                  </a:cubicBezTo>
                  <a:cubicBezTo>
                    <a:pt x="271" y="15"/>
                    <a:pt x="222" y="0"/>
                    <a:pt x="174" y="0"/>
                  </a:cubicBezTo>
                  <a:cubicBezTo>
                    <a:pt x="95" y="0"/>
                    <a:pt x="29" y="46"/>
                    <a:pt x="29" y="110"/>
                  </a:cubicBezTo>
                  <a:cubicBezTo>
                    <a:pt x="29" y="139"/>
                    <a:pt x="48" y="156"/>
                    <a:pt x="73" y="156"/>
                  </a:cubicBezTo>
                  <a:cubicBezTo>
                    <a:pt x="99" y="156"/>
                    <a:pt x="117" y="136"/>
                    <a:pt x="117" y="110"/>
                  </a:cubicBezTo>
                  <a:cubicBezTo>
                    <a:pt x="117" y="99"/>
                    <a:pt x="112" y="66"/>
                    <a:pt x="68" y="66"/>
                  </a:cubicBezTo>
                  <a:cubicBezTo>
                    <a:pt x="95" y="33"/>
                    <a:pt x="141" y="22"/>
                    <a:pt x="174" y="22"/>
                  </a:cubicBezTo>
                  <a:cubicBezTo>
                    <a:pt x="220" y="22"/>
                    <a:pt x="275" y="59"/>
                    <a:pt x="275" y="145"/>
                  </a:cubicBezTo>
                  <a:lnTo>
                    <a:pt x="275" y="183"/>
                  </a:lnTo>
                  <a:cubicBezTo>
                    <a:pt x="227" y="185"/>
                    <a:pt x="158" y="187"/>
                    <a:pt x="97" y="216"/>
                  </a:cubicBezTo>
                  <a:cubicBezTo>
                    <a:pt x="24" y="249"/>
                    <a:pt x="0" y="299"/>
                    <a:pt x="0" y="343"/>
                  </a:cubicBezTo>
                  <a:cubicBezTo>
                    <a:pt x="0" y="422"/>
                    <a:pt x="95" y="446"/>
                    <a:pt x="156" y="446"/>
                  </a:cubicBezTo>
                  <a:cubicBezTo>
                    <a:pt x="220" y="446"/>
                    <a:pt x="264" y="407"/>
                    <a:pt x="282" y="361"/>
                  </a:cubicBezTo>
                  <a:close/>
                  <a:moveTo>
                    <a:pt x="275" y="202"/>
                  </a:moveTo>
                  <a:lnTo>
                    <a:pt x="275" y="299"/>
                  </a:lnTo>
                  <a:cubicBezTo>
                    <a:pt x="275" y="391"/>
                    <a:pt x="207" y="424"/>
                    <a:pt x="163" y="424"/>
                  </a:cubicBezTo>
                  <a:cubicBezTo>
                    <a:pt x="114" y="424"/>
                    <a:pt x="75" y="389"/>
                    <a:pt x="75" y="341"/>
                  </a:cubicBezTo>
                  <a:cubicBezTo>
                    <a:pt x="75" y="288"/>
                    <a:pt x="117" y="207"/>
                    <a:pt x="27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E0BA52F-FE2C-1B4F-A33F-AA694FEF772B}"/>
                </a:ext>
              </a:extLst>
            </p:cNvPr>
            <p:cNvSpPr/>
            <p:nvPr/>
          </p:nvSpPr>
          <p:spPr>
            <a:xfrm>
              <a:off x="6218640" y="3593880"/>
              <a:ext cx="175320" cy="15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418">
                  <a:moveTo>
                    <a:pt x="266" y="191"/>
                  </a:moveTo>
                  <a:cubicBezTo>
                    <a:pt x="297" y="154"/>
                    <a:pt x="332" y="106"/>
                    <a:pt x="356" y="81"/>
                  </a:cubicBezTo>
                  <a:cubicBezTo>
                    <a:pt x="387" y="46"/>
                    <a:pt x="427" y="31"/>
                    <a:pt x="471" y="31"/>
                  </a:cubicBezTo>
                  <a:lnTo>
                    <a:pt x="471" y="0"/>
                  </a:lnTo>
                  <a:cubicBezTo>
                    <a:pt x="447" y="2"/>
                    <a:pt x="418" y="2"/>
                    <a:pt x="392" y="2"/>
                  </a:cubicBezTo>
                  <a:cubicBezTo>
                    <a:pt x="363" y="2"/>
                    <a:pt x="312" y="0"/>
                    <a:pt x="299" y="0"/>
                  </a:cubicBezTo>
                  <a:lnTo>
                    <a:pt x="299" y="31"/>
                  </a:lnTo>
                  <a:cubicBezTo>
                    <a:pt x="319" y="33"/>
                    <a:pt x="328" y="44"/>
                    <a:pt x="328" y="59"/>
                  </a:cubicBezTo>
                  <a:cubicBezTo>
                    <a:pt x="328" y="75"/>
                    <a:pt x="317" y="88"/>
                    <a:pt x="312" y="95"/>
                  </a:cubicBezTo>
                  <a:lnTo>
                    <a:pt x="253" y="169"/>
                  </a:lnTo>
                  <a:lnTo>
                    <a:pt x="176" y="73"/>
                  </a:lnTo>
                  <a:cubicBezTo>
                    <a:pt x="167" y="62"/>
                    <a:pt x="167" y="59"/>
                    <a:pt x="167" y="55"/>
                  </a:cubicBezTo>
                  <a:cubicBezTo>
                    <a:pt x="167" y="40"/>
                    <a:pt x="183" y="31"/>
                    <a:pt x="202" y="31"/>
                  </a:cubicBezTo>
                  <a:lnTo>
                    <a:pt x="202" y="0"/>
                  </a:lnTo>
                  <a:cubicBezTo>
                    <a:pt x="176" y="0"/>
                    <a:pt x="112" y="2"/>
                    <a:pt x="97" y="2"/>
                  </a:cubicBezTo>
                  <a:cubicBezTo>
                    <a:pt x="77" y="2"/>
                    <a:pt x="31" y="2"/>
                    <a:pt x="4" y="0"/>
                  </a:cubicBezTo>
                  <a:lnTo>
                    <a:pt x="4" y="31"/>
                  </a:lnTo>
                  <a:cubicBezTo>
                    <a:pt x="73" y="31"/>
                    <a:pt x="75" y="31"/>
                    <a:pt x="119" y="90"/>
                  </a:cubicBezTo>
                  <a:lnTo>
                    <a:pt x="216" y="216"/>
                  </a:lnTo>
                  <a:lnTo>
                    <a:pt x="123" y="330"/>
                  </a:lnTo>
                  <a:cubicBezTo>
                    <a:pt x="77" y="387"/>
                    <a:pt x="20" y="389"/>
                    <a:pt x="0" y="389"/>
                  </a:cubicBezTo>
                  <a:lnTo>
                    <a:pt x="0" y="418"/>
                  </a:lnTo>
                  <a:cubicBezTo>
                    <a:pt x="24" y="416"/>
                    <a:pt x="55" y="416"/>
                    <a:pt x="81" y="416"/>
                  </a:cubicBezTo>
                  <a:cubicBezTo>
                    <a:pt x="108" y="416"/>
                    <a:pt x="150" y="418"/>
                    <a:pt x="174" y="418"/>
                  </a:cubicBezTo>
                  <a:lnTo>
                    <a:pt x="174" y="389"/>
                  </a:lnTo>
                  <a:cubicBezTo>
                    <a:pt x="152" y="385"/>
                    <a:pt x="145" y="374"/>
                    <a:pt x="145" y="358"/>
                  </a:cubicBezTo>
                  <a:cubicBezTo>
                    <a:pt x="145" y="336"/>
                    <a:pt x="174" y="306"/>
                    <a:pt x="231" y="235"/>
                  </a:cubicBezTo>
                  <a:lnTo>
                    <a:pt x="306" y="332"/>
                  </a:lnTo>
                  <a:cubicBezTo>
                    <a:pt x="315" y="343"/>
                    <a:pt x="326" y="358"/>
                    <a:pt x="326" y="365"/>
                  </a:cubicBezTo>
                  <a:cubicBezTo>
                    <a:pt x="326" y="374"/>
                    <a:pt x="317" y="387"/>
                    <a:pt x="290" y="389"/>
                  </a:cubicBezTo>
                  <a:lnTo>
                    <a:pt x="290" y="418"/>
                  </a:lnTo>
                  <a:cubicBezTo>
                    <a:pt x="321" y="418"/>
                    <a:pt x="374" y="416"/>
                    <a:pt x="396" y="416"/>
                  </a:cubicBezTo>
                  <a:cubicBezTo>
                    <a:pt x="422" y="416"/>
                    <a:pt x="460" y="416"/>
                    <a:pt x="488" y="418"/>
                  </a:cubicBezTo>
                  <a:lnTo>
                    <a:pt x="488" y="389"/>
                  </a:lnTo>
                  <a:cubicBezTo>
                    <a:pt x="438" y="389"/>
                    <a:pt x="420" y="387"/>
                    <a:pt x="396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CFCE2A4-2A3B-3449-BF32-73863C8E1F9E}"/>
                </a:ext>
              </a:extLst>
            </p:cNvPr>
            <p:cNvSpPr/>
            <p:nvPr/>
          </p:nvSpPr>
          <p:spPr>
            <a:xfrm>
              <a:off x="6015240" y="3844800"/>
              <a:ext cx="124920" cy="11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8" h="308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1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close/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6A8BAD0-963B-A145-AF21-EF7D1A112F15}"/>
                </a:ext>
              </a:extLst>
            </p:cNvPr>
            <p:cNvSpPr/>
            <p:nvPr/>
          </p:nvSpPr>
          <p:spPr>
            <a:xfrm>
              <a:off x="6475319" y="3498840"/>
              <a:ext cx="241200" cy="313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871">
                  <a:moveTo>
                    <a:pt x="376" y="677"/>
                  </a:moveTo>
                  <a:cubicBezTo>
                    <a:pt x="528" y="620"/>
                    <a:pt x="671" y="446"/>
                    <a:pt x="671" y="260"/>
                  </a:cubicBezTo>
                  <a:cubicBezTo>
                    <a:pt x="671" y="106"/>
                    <a:pt x="568" y="0"/>
                    <a:pt x="422" y="0"/>
                  </a:cubicBezTo>
                  <a:cubicBezTo>
                    <a:pt x="213" y="0"/>
                    <a:pt x="0" y="220"/>
                    <a:pt x="0" y="446"/>
                  </a:cubicBezTo>
                  <a:cubicBezTo>
                    <a:pt x="0" y="607"/>
                    <a:pt x="108" y="704"/>
                    <a:pt x="249" y="704"/>
                  </a:cubicBezTo>
                  <a:cubicBezTo>
                    <a:pt x="273" y="704"/>
                    <a:pt x="306" y="699"/>
                    <a:pt x="343" y="691"/>
                  </a:cubicBezTo>
                  <a:cubicBezTo>
                    <a:pt x="339" y="750"/>
                    <a:pt x="339" y="752"/>
                    <a:pt x="339" y="765"/>
                  </a:cubicBezTo>
                  <a:cubicBezTo>
                    <a:pt x="339" y="796"/>
                    <a:pt x="339" y="871"/>
                    <a:pt x="420" y="871"/>
                  </a:cubicBezTo>
                  <a:cubicBezTo>
                    <a:pt x="535" y="871"/>
                    <a:pt x="581" y="693"/>
                    <a:pt x="581" y="684"/>
                  </a:cubicBezTo>
                  <a:cubicBezTo>
                    <a:pt x="581" y="675"/>
                    <a:pt x="574" y="673"/>
                    <a:pt x="572" y="673"/>
                  </a:cubicBezTo>
                  <a:cubicBezTo>
                    <a:pt x="563" y="673"/>
                    <a:pt x="561" y="677"/>
                    <a:pt x="559" y="684"/>
                  </a:cubicBezTo>
                  <a:cubicBezTo>
                    <a:pt x="537" y="752"/>
                    <a:pt x="480" y="776"/>
                    <a:pt x="447" y="776"/>
                  </a:cubicBezTo>
                  <a:cubicBezTo>
                    <a:pt x="400" y="776"/>
                    <a:pt x="387" y="750"/>
                    <a:pt x="376" y="677"/>
                  </a:cubicBezTo>
                  <a:close/>
                  <a:moveTo>
                    <a:pt x="194" y="669"/>
                  </a:moveTo>
                  <a:cubicBezTo>
                    <a:pt x="119" y="640"/>
                    <a:pt x="86" y="563"/>
                    <a:pt x="86" y="477"/>
                  </a:cubicBezTo>
                  <a:cubicBezTo>
                    <a:pt x="86" y="409"/>
                    <a:pt x="110" y="273"/>
                    <a:pt x="185" y="167"/>
                  </a:cubicBezTo>
                  <a:cubicBezTo>
                    <a:pt x="255" y="68"/>
                    <a:pt x="345" y="24"/>
                    <a:pt x="418" y="24"/>
                  </a:cubicBezTo>
                  <a:cubicBezTo>
                    <a:pt x="515" y="24"/>
                    <a:pt x="585" y="99"/>
                    <a:pt x="585" y="229"/>
                  </a:cubicBezTo>
                  <a:cubicBezTo>
                    <a:pt x="585" y="326"/>
                    <a:pt x="535" y="552"/>
                    <a:pt x="372" y="644"/>
                  </a:cubicBezTo>
                  <a:cubicBezTo>
                    <a:pt x="367" y="609"/>
                    <a:pt x="359" y="539"/>
                    <a:pt x="286" y="539"/>
                  </a:cubicBezTo>
                  <a:cubicBezTo>
                    <a:pt x="235" y="539"/>
                    <a:pt x="189" y="587"/>
                    <a:pt x="189" y="638"/>
                  </a:cubicBezTo>
                  <a:cubicBezTo>
                    <a:pt x="189" y="658"/>
                    <a:pt x="194" y="669"/>
                    <a:pt x="194" y="669"/>
                  </a:cubicBezTo>
                  <a:close/>
                  <a:moveTo>
                    <a:pt x="253" y="680"/>
                  </a:moveTo>
                  <a:cubicBezTo>
                    <a:pt x="240" y="680"/>
                    <a:pt x="209" y="680"/>
                    <a:pt x="209" y="638"/>
                  </a:cubicBezTo>
                  <a:cubicBezTo>
                    <a:pt x="209" y="600"/>
                    <a:pt x="246" y="561"/>
                    <a:pt x="286" y="561"/>
                  </a:cubicBezTo>
                  <a:cubicBezTo>
                    <a:pt x="328" y="561"/>
                    <a:pt x="345" y="585"/>
                    <a:pt x="345" y="642"/>
                  </a:cubicBezTo>
                  <a:cubicBezTo>
                    <a:pt x="345" y="658"/>
                    <a:pt x="345" y="658"/>
                    <a:pt x="337" y="662"/>
                  </a:cubicBezTo>
                  <a:cubicBezTo>
                    <a:pt x="310" y="673"/>
                    <a:pt x="282" y="680"/>
                    <a:pt x="253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B5FD80-D69B-B44B-8AD2-7A7221A40703}"/>
                </a:ext>
              </a:extLst>
            </p:cNvPr>
            <p:cNvSpPr/>
            <p:nvPr/>
          </p:nvSpPr>
          <p:spPr>
            <a:xfrm>
              <a:off x="6742079" y="3643559"/>
              <a:ext cx="82800" cy="15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" h="431">
                  <a:moveTo>
                    <a:pt x="139" y="156"/>
                  </a:moveTo>
                  <a:lnTo>
                    <a:pt x="209" y="156"/>
                  </a:lnTo>
                  <a:cubicBezTo>
                    <a:pt x="222" y="156"/>
                    <a:pt x="231" y="156"/>
                    <a:pt x="231" y="141"/>
                  </a:cubicBezTo>
                  <a:cubicBezTo>
                    <a:pt x="231" y="132"/>
                    <a:pt x="222" y="132"/>
                    <a:pt x="211" y="132"/>
                  </a:cubicBezTo>
                  <a:lnTo>
                    <a:pt x="145" y="132"/>
                  </a:lnTo>
                  <a:lnTo>
                    <a:pt x="172" y="31"/>
                  </a:lnTo>
                  <a:cubicBezTo>
                    <a:pt x="172" y="29"/>
                    <a:pt x="174" y="24"/>
                    <a:pt x="174" y="22"/>
                  </a:cubicBezTo>
                  <a:cubicBezTo>
                    <a:pt x="174" y="9"/>
                    <a:pt x="163" y="0"/>
                    <a:pt x="150" y="0"/>
                  </a:cubicBezTo>
                  <a:cubicBezTo>
                    <a:pt x="132" y="0"/>
                    <a:pt x="123" y="11"/>
                    <a:pt x="117" y="29"/>
                  </a:cubicBezTo>
                  <a:cubicBezTo>
                    <a:pt x="112" y="46"/>
                    <a:pt x="121" y="13"/>
                    <a:pt x="92" y="132"/>
                  </a:cubicBezTo>
                  <a:lnTo>
                    <a:pt x="22" y="132"/>
                  </a:lnTo>
                  <a:cubicBezTo>
                    <a:pt x="9" y="132"/>
                    <a:pt x="0" y="132"/>
                    <a:pt x="0" y="147"/>
                  </a:cubicBezTo>
                  <a:cubicBezTo>
                    <a:pt x="0" y="156"/>
                    <a:pt x="9" y="156"/>
                    <a:pt x="20" y="156"/>
                  </a:cubicBezTo>
                  <a:lnTo>
                    <a:pt x="86" y="156"/>
                  </a:lnTo>
                  <a:lnTo>
                    <a:pt x="44" y="317"/>
                  </a:lnTo>
                  <a:cubicBezTo>
                    <a:pt x="42" y="334"/>
                    <a:pt x="35" y="358"/>
                    <a:pt x="35" y="367"/>
                  </a:cubicBezTo>
                  <a:cubicBezTo>
                    <a:pt x="35" y="407"/>
                    <a:pt x="68" y="431"/>
                    <a:pt x="108" y="431"/>
                  </a:cubicBezTo>
                  <a:cubicBezTo>
                    <a:pt x="185" y="431"/>
                    <a:pt x="227" y="336"/>
                    <a:pt x="227" y="328"/>
                  </a:cubicBezTo>
                  <a:cubicBezTo>
                    <a:pt x="227" y="319"/>
                    <a:pt x="218" y="319"/>
                    <a:pt x="216" y="319"/>
                  </a:cubicBezTo>
                  <a:cubicBezTo>
                    <a:pt x="207" y="319"/>
                    <a:pt x="207" y="321"/>
                    <a:pt x="202" y="332"/>
                  </a:cubicBezTo>
                  <a:cubicBezTo>
                    <a:pt x="183" y="374"/>
                    <a:pt x="147" y="413"/>
                    <a:pt x="110" y="413"/>
                  </a:cubicBezTo>
                  <a:cubicBezTo>
                    <a:pt x="95" y="413"/>
                    <a:pt x="86" y="405"/>
                    <a:pt x="86" y="378"/>
                  </a:cubicBezTo>
                  <a:cubicBezTo>
                    <a:pt x="86" y="372"/>
                    <a:pt x="88" y="358"/>
                    <a:pt x="90" y="3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844E45A-EC06-E748-BD9A-6630CA1E83C8}"/>
                </a:ext>
              </a:extLst>
            </p:cNvPr>
            <p:cNvSpPr/>
            <p:nvPr/>
          </p:nvSpPr>
          <p:spPr>
            <a:xfrm>
              <a:off x="6888600" y="348300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3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2"/>
                    <a:pt x="0" y="484"/>
                  </a:cubicBezTo>
                  <a:cubicBezTo>
                    <a:pt x="0" y="561"/>
                    <a:pt x="11" y="677"/>
                    <a:pt x="64" y="787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83BDEAB-44A7-E347-A132-F443C6BED441}"/>
                </a:ext>
              </a:extLst>
            </p:cNvPr>
            <p:cNvSpPr/>
            <p:nvPr/>
          </p:nvSpPr>
          <p:spPr>
            <a:xfrm>
              <a:off x="7002719" y="3589920"/>
              <a:ext cx="15948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4" h="440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5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close/>
                  <a:moveTo>
                    <a:pt x="260" y="315"/>
                  </a:moveTo>
                  <a:cubicBezTo>
                    <a:pt x="255" y="332"/>
                    <a:pt x="255" y="332"/>
                    <a:pt x="240" y="350"/>
                  </a:cubicBezTo>
                  <a:cubicBezTo>
                    <a:pt x="198" y="402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61E10FD-07A7-784E-96CD-03EBB6DC72AB}"/>
                </a:ext>
              </a:extLst>
            </p:cNvPr>
            <p:cNvSpPr/>
            <p:nvPr/>
          </p:nvSpPr>
          <p:spPr>
            <a:xfrm>
              <a:off x="7192079" y="3483000"/>
              <a:ext cx="81360" cy="34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7" h="968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0"/>
                    <a:pt x="13" y="941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348DB-91CC-6245-8837-0A2FFE406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302"/>
              </a:spcBef>
            </a:pPr>
            <a:r>
              <a:rPr lang="en-US" sz="2800" dirty="0">
                <a:solidFill>
                  <a:srgbClr val="000000"/>
                </a:solidFill>
                <a:ea typeface="GillSans" pitchFamily="2"/>
                <a:cs typeface="GillSans" pitchFamily="2"/>
              </a:rPr>
              <a:t>In greedy action selection, you always exploit</a:t>
            </a:r>
          </a:p>
          <a:p>
            <a:pPr>
              <a:spcBef>
                <a:spcPts val="2302"/>
              </a:spcBef>
            </a:pPr>
            <a:r>
              <a:rPr lang="en-US" sz="2800" dirty="0">
                <a:solidFill>
                  <a:srgbClr val="000000"/>
                </a:solidFill>
                <a:ea typeface="GillSans" pitchFamily="2"/>
                <a:cs typeface="GillSans" pitchFamily="2"/>
              </a:rPr>
              <a:t>In 𝜀-greedy, you are usually greedy, but with probability 𝜀 you instead pick an action at random (possibly the greedy action again)</a:t>
            </a:r>
          </a:p>
          <a:p>
            <a:pPr>
              <a:spcBef>
                <a:spcPts val="2302"/>
              </a:spcBef>
            </a:pPr>
            <a:r>
              <a:rPr lang="en-US" sz="2800" dirty="0">
                <a:solidFill>
                  <a:srgbClr val="000000"/>
                </a:solidFill>
                <a:ea typeface="GillSans" pitchFamily="2"/>
                <a:cs typeface="GillSans" pitchFamily="2"/>
              </a:rPr>
              <a:t>This is perhaps the simplest way to balance exploration and exploitation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0CE9A2-F6E4-8A4E-8C71-6750224F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E-greedy action selection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646F2E9-3EE0-3E4F-B9E6-4E5B01C2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8" y="2042931"/>
            <a:ext cx="9780608" cy="6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5" name="Text Box 3">
            <a:extLst>
              <a:ext uri="{FF2B5EF4-FFF2-40B4-BE49-F238E27FC236}">
                <a16:creationId xmlns:a16="http://schemas.microsoft.com/office/drawing/2014/main" id="{43C5034A-1EB5-1F4D-AA43-9D6E63E7D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042931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12000"/>
              </a:lnSpc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-greedy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1. With probability 1-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, take greedy action (exploit)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2. With probability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, take an action uniformly at random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(explore; might pick greedy action too)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CB616B0-DC20-044E-9536-8BE4CF4A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E-greedy example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>
            <a:extLst>
              <a:ext uri="{FF2B5EF4-FFF2-40B4-BE49-F238E27FC236}">
                <a16:creationId xmlns:a16="http://schemas.microsoft.com/office/drawing/2014/main" id="{583CC774-1E14-8C41-81A3-0E0CB01F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03135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12000"/>
              </a:lnSpc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-greedy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1. With probability 1-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= 0.5, take greedy action (exploit)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2. With probability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= 0.5, take a random action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→ probability 0.25 for each of 2 possible actions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P(greedy action) = 0.5 + 0.25 = 0.75</a:t>
            </a:r>
            <a:br>
              <a:rPr lang="en-US" altLang="en-US" sz="2400" dirty="0">
                <a:cs typeface="Segoe UI" panose="020B0502040204020203" pitchFamily="34" charset="0"/>
              </a:rPr>
            </a:br>
            <a:endParaRPr lang="en-US" altLang="en-US" sz="2400" dirty="0">
              <a:cs typeface="Segoe UI" panose="020B0502040204020203" pitchFamily="34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913205B-5BE6-8D44-8BE1-2E5559B6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E-greedy example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D23B05-F6B1-00BE-BECA-E0B86CAE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8" y="2042931"/>
            <a:ext cx="9780608" cy="6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CD96-4F0A-DB46-9B88-A9CFB15C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 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39776-3E8F-3C40-B633-B3EF04E28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Aside: Is this ‘optimal’?</a:t>
            </a:r>
          </a:p>
          <a:p>
            <a:r>
              <a:rPr lang="en-US" dirty="0"/>
              <a:t>How would you optimally explore and exploit?</a:t>
            </a:r>
          </a:p>
        </p:txBody>
      </p:sp>
    </p:spTree>
    <p:extLst>
      <p:ext uri="{BB962C8B-B14F-4D97-AF65-F5344CB8AC3E}">
        <p14:creationId xmlns:p14="http://schemas.microsoft.com/office/powerpoint/2010/main" val="1753407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5C06-7F9E-0041-955D-44F2686155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132" y="1947977"/>
            <a:ext cx="9378360" cy="36637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9622180D-D290-4C43-824C-DBB65D9D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/>
              <a:t>E-greedy k-armed bandit algorithm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5C06-7F9E-0041-955D-44F2686155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132" y="1947977"/>
            <a:ext cx="9378360" cy="3663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9C852B0-4465-CA4E-9B06-81B19D9D7E56}"/>
              </a:ext>
            </a:extLst>
          </p:cNvPr>
          <p:cNvSpPr/>
          <p:nvPr/>
        </p:nvSpPr>
        <p:spPr>
          <a:xfrm>
            <a:off x="3694452" y="5879897"/>
            <a:ext cx="5943600" cy="1005840"/>
          </a:xfrm>
          <a:custGeom>
            <a:avLst>
              <a:gd name="f0" fmla="val 2403"/>
              <a:gd name="f1" fmla="val -1117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Incremental estimate of</a:t>
            </a:r>
          </a:p>
        </p:txBody>
      </p:sp>
      <p:grpSp>
        <p:nvGrpSpPr>
          <p:cNvPr id="5" name="Group 4" descr="20§display§Q(A) = \frac{1}{n} \sum_{i=1}^n R_i§svg§600§FALSE" title="TexMaths">
            <a:extLst>
              <a:ext uri="{FF2B5EF4-FFF2-40B4-BE49-F238E27FC236}">
                <a16:creationId xmlns:a16="http://schemas.microsoft.com/office/drawing/2014/main" id="{DA316C0A-1A38-D14A-85D8-F475F0164C30}"/>
              </a:ext>
            </a:extLst>
          </p:cNvPr>
          <p:cNvGrpSpPr/>
          <p:nvPr/>
        </p:nvGrpSpPr>
        <p:grpSpPr>
          <a:xfrm>
            <a:off x="7098252" y="5967738"/>
            <a:ext cx="2308680" cy="869399"/>
            <a:chOff x="7061400" y="5208480"/>
            <a:chExt cx="2308680" cy="869399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FFA51E-B014-FD4A-8EC9-87BF50BFAEB7}"/>
                </a:ext>
              </a:extLst>
            </p:cNvPr>
            <p:cNvSpPr/>
            <p:nvPr/>
          </p:nvSpPr>
          <p:spPr>
            <a:xfrm>
              <a:off x="7061400" y="5211360"/>
              <a:ext cx="2308680" cy="8636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14" h="2400">
                  <a:moveTo>
                    <a:pt x="3206" y="2400"/>
                  </a:moveTo>
                  <a:lnTo>
                    <a:pt x="0" y="2400"/>
                  </a:lnTo>
                  <a:lnTo>
                    <a:pt x="0" y="0"/>
                  </a:lnTo>
                  <a:lnTo>
                    <a:pt x="6414" y="0"/>
                  </a:lnTo>
                  <a:lnTo>
                    <a:pt x="6414" y="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8E60E8-F2DD-9543-B5D7-45A6705FEB11}"/>
                </a:ext>
              </a:extLst>
            </p:cNvPr>
            <p:cNvSpPr/>
            <p:nvPr/>
          </p:nvSpPr>
          <p:spPr>
            <a:xfrm>
              <a:off x="7077240" y="5478479"/>
              <a:ext cx="219240" cy="28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0" h="792">
                  <a:moveTo>
                    <a:pt x="342" y="616"/>
                  </a:moveTo>
                  <a:cubicBezTo>
                    <a:pt x="480" y="564"/>
                    <a:pt x="610" y="406"/>
                    <a:pt x="610" y="236"/>
                  </a:cubicBezTo>
                  <a:cubicBezTo>
                    <a:pt x="610" y="96"/>
                    <a:pt x="516" y="0"/>
                    <a:pt x="384" y="0"/>
                  </a:cubicBezTo>
                  <a:cubicBezTo>
                    <a:pt x="194" y="0"/>
                    <a:pt x="0" y="200"/>
                    <a:pt x="0" y="406"/>
                  </a:cubicBezTo>
                  <a:cubicBezTo>
                    <a:pt x="0" y="552"/>
                    <a:pt x="98" y="640"/>
                    <a:pt x="226" y="640"/>
                  </a:cubicBezTo>
                  <a:cubicBezTo>
                    <a:pt x="248" y="640"/>
                    <a:pt x="278" y="636"/>
                    <a:pt x="312" y="628"/>
                  </a:cubicBezTo>
                  <a:cubicBezTo>
                    <a:pt x="308" y="682"/>
                    <a:pt x="308" y="684"/>
                    <a:pt x="308" y="696"/>
                  </a:cubicBezTo>
                  <a:cubicBezTo>
                    <a:pt x="308" y="724"/>
                    <a:pt x="308" y="792"/>
                    <a:pt x="382" y="792"/>
                  </a:cubicBezTo>
                  <a:cubicBezTo>
                    <a:pt x="486" y="792"/>
                    <a:pt x="528" y="630"/>
                    <a:pt x="528" y="622"/>
                  </a:cubicBezTo>
                  <a:cubicBezTo>
                    <a:pt x="528" y="614"/>
                    <a:pt x="522" y="612"/>
                    <a:pt x="520" y="612"/>
                  </a:cubicBezTo>
                  <a:cubicBezTo>
                    <a:pt x="512" y="612"/>
                    <a:pt x="510" y="616"/>
                    <a:pt x="508" y="622"/>
                  </a:cubicBezTo>
                  <a:cubicBezTo>
                    <a:pt x="488" y="684"/>
                    <a:pt x="436" y="706"/>
                    <a:pt x="406" y="706"/>
                  </a:cubicBezTo>
                  <a:cubicBezTo>
                    <a:pt x="364" y="706"/>
                    <a:pt x="352" y="682"/>
                    <a:pt x="342" y="616"/>
                  </a:cubicBezTo>
                  <a:close/>
                  <a:moveTo>
                    <a:pt x="176" y="608"/>
                  </a:moveTo>
                  <a:cubicBezTo>
                    <a:pt x="108" y="582"/>
                    <a:pt x="78" y="512"/>
                    <a:pt x="78" y="434"/>
                  </a:cubicBezTo>
                  <a:cubicBezTo>
                    <a:pt x="78" y="372"/>
                    <a:pt x="100" y="248"/>
                    <a:pt x="168" y="152"/>
                  </a:cubicBezTo>
                  <a:cubicBezTo>
                    <a:pt x="232" y="62"/>
                    <a:pt x="314" y="22"/>
                    <a:pt x="380" y="22"/>
                  </a:cubicBezTo>
                  <a:cubicBezTo>
                    <a:pt x="468" y="22"/>
                    <a:pt x="532" y="90"/>
                    <a:pt x="532" y="208"/>
                  </a:cubicBezTo>
                  <a:cubicBezTo>
                    <a:pt x="532" y="296"/>
                    <a:pt x="486" y="502"/>
                    <a:pt x="338" y="586"/>
                  </a:cubicBezTo>
                  <a:cubicBezTo>
                    <a:pt x="334" y="554"/>
                    <a:pt x="326" y="490"/>
                    <a:pt x="260" y="490"/>
                  </a:cubicBezTo>
                  <a:cubicBezTo>
                    <a:pt x="214" y="490"/>
                    <a:pt x="172" y="534"/>
                    <a:pt x="172" y="580"/>
                  </a:cubicBezTo>
                  <a:cubicBezTo>
                    <a:pt x="172" y="598"/>
                    <a:pt x="176" y="608"/>
                    <a:pt x="176" y="608"/>
                  </a:cubicBezTo>
                  <a:close/>
                  <a:moveTo>
                    <a:pt x="230" y="618"/>
                  </a:moveTo>
                  <a:cubicBezTo>
                    <a:pt x="218" y="618"/>
                    <a:pt x="190" y="618"/>
                    <a:pt x="190" y="580"/>
                  </a:cubicBezTo>
                  <a:cubicBezTo>
                    <a:pt x="190" y="546"/>
                    <a:pt x="224" y="510"/>
                    <a:pt x="260" y="510"/>
                  </a:cubicBezTo>
                  <a:cubicBezTo>
                    <a:pt x="298" y="510"/>
                    <a:pt x="314" y="532"/>
                    <a:pt x="314" y="584"/>
                  </a:cubicBezTo>
                  <a:cubicBezTo>
                    <a:pt x="314" y="598"/>
                    <a:pt x="314" y="598"/>
                    <a:pt x="306" y="602"/>
                  </a:cubicBezTo>
                  <a:cubicBezTo>
                    <a:pt x="282" y="612"/>
                    <a:pt x="256" y="618"/>
                    <a:pt x="230" y="6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1D71731-EA78-454B-AD2B-C56ABD9D909D}"/>
                </a:ext>
              </a:extLst>
            </p:cNvPr>
            <p:cNvSpPr/>
            <p:nvPr/>
          </p:nvSpPr>
          <p:spPr>
            <a:xfrm>
              <a:off x="7342200" y="5464800"/>
              <a:ext cx="7380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880">
                  <a:moveTo>
                    <a:pt x="206" y="872"/>
                  </a:moveTo>
                  <a:cubicBezTo>
                    <a:pt x="206" y="870"/>
                    <a:pt x="206" y="868"/>
                    <a:pt x="190" y="852"/>
                  </a:cubicBezTo>
                  <a:cubicBezTo>
                    <a:pt x="80" y="742"/>
                    <a:pt x="52" y="576"/>
                    <a:pt x="52" y="440"/>
                  </a:cubicBezTo>
                  <a:cubicBezTo>
                    <a:pt x="52" y="288"/>
                    <a:pt x="86" y="134"/>
                    <a:pt x="194" y="24"/>
                  </a:cubicBezTo>
                  <a:cubicBezTo>
                    <a:pt x="206" y="14"/>
                    <a:pt x="206" y="12"/>
                    <a:pt x="206" y="8"/>
                  </a:cubicBezTo>
                  <a:cubicBezTo>
                    <a:pt x="206" y="2"/>
                    <a:pt x="202" y="0"/>
                    <a:pt x="196" y="0"/>
                  </a:cubicBezTo>
                  <a:cubicBezTo>
                    <a:pt x="188" y="0"/>
                    <a:pt x="108" y="60"/>
                    <a:pt x="56" y="172"/>
                  </a:cubicBezTo>
                  <a:cubicBezTo>
                    <a:pt x="10" y="268"/>
                    <a:pt x="0" y="366"/>
                    <a:pt x="0" y="440"/>
                  </a:cubicBezTo>
                  <a:cubicBezTo>
                    <a:pt x="0" y="510"/>
                    <a:pt x="10" y="616"/>
                    <a:pt x="58" y="716"/>
                  </a:cubicBezTo>
                  <a:cubicBezTo>
                    <a:pt x="112" y="824"/>
                    <a:pt x="188" y="880"/>
                    <a:pt x="196" y="880"/>
                  </a:cubicBezTo>
                  <a:cubicBezTo>
                    <a:pt x="202" y="880"/>
                    <a:pt x="206" y="878"/>
                    <a:pt x="206" y="8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21DDB15-BDB2-D844-996A-055065082B33}"/>
                </a:ext>
              </a:extLst>
            </p:cNvPr>
            <p:cNvSpPr/>
            <p:nvPr/>
          </p:nvSpPr>
          <p:spPr>
            <a:xfrm>
              <a:off x="7444440" y="5475600"/>
              <a:ext cx="217080" cy="22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632">
                  <a:moveTo>
                    <a:pt x="126" y="530"/>
                  </a:moveTo>
                  <a:cubicBezTo>
                    <a:pt x="92" y="588"/>
                    <a:pt x="58" y="602"/>
                    <a:pt x="18" y="604"/>
                  </a:cubicBezTo>
                  <a:cubicBezTo>
                    <a:pt x="8" y="604"/>
                    <a:pt x="0" y="604"/>
                    <a:pt x="0" y="622"/>
                  </a:cubicBezTo>
                  <a:cubicBezTo>
                    <a:pt x="0" y="626"/>
                    <a:pt x="4" y="632"/>
                    <a:pt x="12" y="632"/>
                  </a:cubicBezTo>
                  <a:cubicBezTo>
                    <a:pt x="36" y="632"/>
                    <a:pt x="62" y="628"/>
                    <a:pt x="88" y="628"/>
                  </a:cubicBezTo>
                  <a:cubicBezTo>
                    <a:pt x="116" y="628"/>
                    <a:pt x="148" y="632"/>
                    <a:pt x="176" y="632"/>
                  </a:cubicBezTo>
                  <a:cubicBezTo>
                    <a:pt x="180" y="632"/>
                    <a:pt x="192" y="632"/>
                    <a:pt x="192" y="614"/>
                  </a:cubicBezTo>
                  <a:cubicBezTo>
                    <a:pt x="192" y="604"/>
                    <a:pt x="184" y="604"/>
                    <a:pt x="178" y="604"/>
                  </a:cubicBezTo>
                  <a:cubicBezTo>
                    <a:pt x="158" y="602"/>
                    <a:pt x="136" y="594"/>
                    <a:pt x="136" y="572"/>
                  </a:cubicBezTo>
                  <a:cubicBezTo>
                    <a:pt x="136" y="562"/>
                    <a:pt x="142" y="552"/>
                    <a:pt x="148" y="540"/>
                  </a:cubicBezTo>
                  <a:lnTo>
                    <a:pt x="216" y="428"/>
                  </a:lnTo>
                  <a:lnTo>
                    <a:pt x="438" y="428"/>
                  </a:lnTo>
                  <a:cubicBezTo>
                    <a:pt x="440" y="446"/>
                    <a:pt x="452" y="566"/>
                    <a:pt x="452" y="574"/>
                  </a:cubicBezTo>
                  <a:cubicBezTo>
                    <a:pt x="452" y="602"/>
                    <a:pt x="406" y="604"/>
                    <a:pt x="388" y="604"/>
                  </a:cubicBezTo>
                  <a:cubicBezTo>
                    <a:pt x="376" y="604"/>
                    <a:pt x="366" y="604"/>
                    <a:pt x="366" y="622"/>
                  </a:cubicBezTo>
                  <a:cubicBezTo>
                    <a:pt x="366" y="632"/>
                    <a:pt x="378" y="632"/>
                    <a:pt x="380" y="632"/>
                  </a:cubicBezTo>
                  <a:cubicBezTo>
                    <a:pt x="416" y="632"/>
                    <a:pt x="454" y="628"/>
                    <a:pt x="490" y="628"/>
                  </a:cubicBezTo>
                  <a:cubicBezTo>
                    <a:pt x="512" y="628"/>
                    <a:pt x="566" y="632"/>
                    <a:pt x="588" y="632"/>
                  </a:cubicBezTo>
                  <a:cubicBezTo>
                    <a:pt x="594" y="632"/>
                    <a:pt x="604" y="632"/>
                    <a:pt x="604" y="614"/>
                  </a:cubicBezTo>
                  <a:cubicBezTo>
                    <a:pt x="604" y="604"/>
                    <a:pt x="596" y="604"/>
                    <a:pt x="584" y="604"/>
                  </a:cubicBezTo>
                  <a:cubicBezTo>
                    <a:pt x="530" y="604"/>
                    <a:pt x="530" y="598"/>
                    <a:pt x="528" y="572"/>
                  </a:cubicBezTo>
                  <a:lnTo>
                    <a:pt x="474" y="22"/>
                  </a:lnTo>
                  <a:cubicBezTo>
                    <a:pt x="472" y="4"/>
                    <a:pt x="472" y="0"/>
                    <a:pt x="456" y="0"/>
                  </a:cubicBezTo>
                  <a:cubicBezTo>
                    <a:pt x="442" y="0"/>
                    <a:pt x="440" y="6"/>
                    <a:pt x="434" y="14"/>
                  </a:cubicBezTo>
                  <a:close/>
                  <a:moveTo>
                    <a:pt x="232" y="400"/>
                  </a:moveTo>
                  <a:lnTo>
                    <a:pt x="406" y="110"/>
                  </a:lnTo>
                  <a:lnTo>
                    <a:pt x="434" y="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DE435B-D792-404B-B900-EDE509FA26A9}"/>
                </a:ext>
              </a:extLst>
            </p:cNvPr>
            <p:cNvSpPr/>
            <p:nvPr/>
          </p:nvSpPr>
          <p:spPr>
            <a:xfrm>
              <a:off x="7687800" y="5464800"/>
              <a:ext cx="73800" cy="31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6" h="880">
                  <a:moveTo>
                    <a:pt x="206" y="440"/>
                  </a:moveTo>
                  <a:cubicBezTo>
                    <a:pt x="206" y="372"/>
                    <a:pt x="196" y="266"/>
                    <a:pt x="148" y="166"/>
                  </a:cubicBezTo>
                  <a:cubicBezTo>
                    <a:pt x="94" y="58"/>
                    <a:pt x="1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4"/>
                    <a:pt x="16" y="30"/>
                  </a:cubicBezTo>
                  <a:cubicBezTo>
                    <a:pt x="104" y="116"/>
                    <a:pt x="154" y="256"/>
                    <a:pt x="154" y="440"/>
                  </a:cubicBezTo>
                  <a:cubicBezTo>
                    <a:pt x="154" y="590"/>
                    <a:pt x="122" y="746"/>
                    <a:pt x="12" y="856"/>
                  </a:cubicBezTo>
                  <a:cubicBezTo>
                    <a:pt x="0" y="868"/>
                    <a:pt x="0" y="870"/>
                    <a:pt x="0" y="872"/>
                  </a:cubicBezTo>
                  <a:cubicBezTo>
                    <a:pt x="0" y="878"/>
                    <a:pt x="4" y="880"/>
                    <a:pt x="8" y="880"/>
                  </a:cubicBezTo>
                  <a:cubicBezTo>
                    <a:pt x="18" y="880"/>
                    <a:pt x="98" y="820"/>
                    <a:pt x="150" y="708"/>
                  </a:cubicBezTo>
                  <a:cubicBezTo>
                    <a:pt x="196" y="612"/>
                    <a:pt x="206" y="514"/>
                    <a:pt x="206" y="4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99D32F-012B-904A-A4A1-0FC154411449}"/>
                </a:ext>
              </a:extLst>
            </p:cNvPr>
            <p:cNvSpPr/>
            <p:nvPr/>
          </p:nvSpPr>
          <p:spPr>
            <a:xfrm>
              <a:off x="7897320" y="5585760"/>
              <a:ext cx="21060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6" h="208">
                  <a:moveTo>
                    <a:pt x="556" y="36"/>
                  </a:moveTo>
                  <a:cubicBezTo>
                    <a:pt x="570" y="36"/>
                    <a:pt x="586" y="36"/>
                    <a:pt x="586" y="18"/>
                  </a:cubicBezTo>
                  <a:cubicBezTo>
                    <a:pt x="586" y="0"/>
                    <a:pt x="570" y="0"/>
                    <a:pt x="558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6"/>
                    <a:pt x="16" y="36"/>
                    <a:pt x="30" y="36"/>
                  </a:cubicBezTo>
                  <a:close/>
                  <a:moveTo>
                    <a:pt x="558" y="208"/>
                  </a:moveTo>
                  <a:cubicBezTo>
                    <a:pt x="570" y="208"/>
                    <a:pt x="586" y="208"/>
                    <a:pt x="586" y="190"/>
                  </a:cubicBezTo>
                  <a:cubicBezTo>
                    <a:pt x="586" y="172"/>
                    <a:pt x="570" y="172"/>
                    <a:pt x="556" y="172"/>
                  </a:cubicBezTo>
                  <a:lnTo>
                    <a:pt x="30" y="172"/>
                  </a:lnTo>
                  <a:cubicBezTo>
                    <a:pt x="16" y="172"/>
                    <a:pt x="0" y="172"/>
                    <a:pt x="0" y="190"/>
                  </a:cubicBezTo>
                  <a:cubicBezTo>
                    <a:pt x="0" y="208"/>
                    <a:pt x="16" y="208"/>
                    <a:pt x="30" y="2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D7D8765-AB17-0F4F-AB7A-CC211F2B5C64}"/>
                </a:ext>
              </a:extLst>
            </p:cNvPr>
            <p:cNvSpPr/>
            <p:nvPr/>
          </p:nvSpPr>
          <p:spPr>
            <a:xfrm>
              <a:off x="8294760" y="5276880"/>
              <a:ext cx="10476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588">
                  <a:moveTo>
                    <a:pt x="182" y="22"/>
                  </a:moveTo>
                  <a:cubicBezTo>
                    <a:pt x="182" y="2"/>
                    <a:pt x="182" y="0"/>
                    <a:pt x="160" y="0"/>
                  </a:cubicBezTo>
                  <a:cubicBezTo>
                    <a:pt x="106" y="56"/>
                    <a:pt x="28" y="56"/>
                    <a:pt x="0" y="56"/>
                  </a:cubicBezTo>
                  <a:lnTo>
                    <a:pt x="0" y="84"/>
                  </a:lnTo>
                  <a:cubicBezTo>
                    <a:pt x="18" y="84"/>
                    <a:pt x="70" y="84"/>
                    <a:pt x="116" y="60"/>
                  </a:cubicBezTo>
                  <a:lnTo>
                    <a:pt x="116" y="518"/>
                  </a:lnTo>
                  <a:cubicBezTo>
                    <a:pt x="116" y="550"/>
                    <a:pt x="114" y="560"/>
                    <a:pt x="34" y="560"/>
                  </a:cubicBezTo>
                  <a:lnTo>
                    <a:pt x="6" y="560"/>
                  </a:lnTo>
                  <a:lnTo>
                    <a:pt x="6" y="588"/>
                  </a:lnTo>
                  <a:cubicBezTo>
                    <a:pt x="36" y="584"/>
                    <a:pt x="114" y="584"/>
                    <a:pt x="148" y="584"/>
                  </a:cubicBezTo>
                  <a:cubicBezTo>
                    <a:pt x="184" y="584"/>
                    <a:pt x="260" y="584"/>
                    <a:pt x="292" y="588"/>
                  </a:cubicBezTo>
                  <a:lnTo>
                    <a:pt x="292" y="560"/>
                  </a:lnTo>
                  <a:lnTo>
                    <a:pt x="264" y="560"/>
                  </a:lnTo>
                  <a:cubicBezTo>
                    <a:pt x="184" y="560"/>
                    <a:pt x="182" y="550"/>
                    <a:pt x="182" y="5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52DD159-E02F-8249-97BA-DDFD4EA81A17}"/>
                </a:ext>
              </a:extLst>
            </p:cNvPr>
            <p:cNvSpPr/>
            <p:nvPr/>
          </p:nvSpPr>
          <p:spPr>
            <a:xfrm>
              <a:off x="8250840" y="5616000"/>
              <a:ext cx="190440" cy="1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0" h="38">
                  <a:moveTo>
                    <a:pt x="264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530" y="0"/>
                  </a:lnTo>
                  <a:lnTo>
                    <a:pt x="53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83C56F3-F857-C34E-8F77-9D87D6B0BF27}"/>
                </a:ext>
              </a:extLst>
            </p:cNvPr>
            <p:cNvSpPr/>
            <p:nvPr/>
          </p:nvSpPr>
          <p:spPr>
            <a:xfrm>
              <a:off x="8260199" y="5778720"/>
              <a:ext cx="171720" cy="14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400">
                  <a:moveTo>
                    <a:pt x="52" y="338"/>
                  </a:moveTo>
                  <a:cubicBezTo>
                    <a:pt x="50" y="352"/>
                    <a:pt x="44" y="372"/>
                    <a:pt x="44" y="376"/>
                  </a:cubicBezTo>
                  <a:cubicBezTo>
                    <a:pt x="44" y="392"/>
                    <a:pt x="56" y="400"/>
                    <a:pt x="70" y="400"/>
                  </a:cubicBezTo>
                  <a:cubicBezTo>
                    <a:pt x="80" y="400"/>
                    <a:pt x="96" y="392"/>
                    <a:pt x="102" y="376"/>
                  </a:cubicBezTo>
                  <a:cubicBezTo>
                    <a:pt x="104" y="374"/>
                    <a:pt x="114" y="332"/>
                    <a:pt x="120" y="310"/>
                  </a:cubicBezTo>
                  <a:lnTo>
                    <a:pt x="138" y="230"/>
                  </a:lnTo>
                  <a:cubicBezTo>
                    <a:pt x="144" y="212"/>
                    <a:pt x="150" y="192"/>
                    <a:pt x="154" y="172"/>
                  </a:cubicBezTo>
                  <a:cubicBezTo>
                    <a:pt x="158" y="156"/>
                    <a:pt x="164" y="130"/>
                    <a:pt x="164" y="128"/>
                  </a:cubicBezTo>
                  <a:cubicBezTo>
                    <a:pt x="178" y="100"/>
                    <a:pt x="224" y="20"/>
                    <a:pt x="308" y="20"/>
                  </a:cubicBezTo>
                  <a:cubicBezTo>
                    <a:pt x="348" y="20"/>
                    <a:pt x="356" y="52"/>
                    <a:pt x="356" y="82"/>
                  </a:cubicBezTo>
                  <a:cubicBezTo>
                    <a:pt x="356" y="136"/>
                    <a:pt x="314" y="250"/>
                    <a:pt x="300" y="286"/>
                  </a:cubicBezTo>
                  <a:cubicBezTo>
                    <a:pt x="292" y="308"/>
                    <a:pt x="290" y="318"/>
                    <a:pt x="290" y="328"/>
                  </a:cubicBezTo>
                  <a:cubicBezTo>
                    <a:pt x="290" y="370"/>
                    <a:pt x="322" y="400"/>
                    <a:pt x="362" y="400"/>
                  </a:cubicBezTo>
                  <a:cubicBezTo>
                    <a:pt x="446" y="400"/>
                    <a:pt x="478" y="272"/>
                    <a:pt x="478" y="264"/>
                  </a:cubicBezTo>
                  <a:cubicBezTo>
                    <a:pt x="478" y="256"/>
                    <a:pt x="470" y="256"/>
                    <a:pt x="468" y="256"/>
                  </a:cubicBezTo>
                  <a:cubicBezTo>
                    <a:pt x="458" y="256"/>
                    <a:pt x="458" y="258"/>
                    <a:pt x="454" y="272"/>
                  </a:cubicBezTo>
                  <a:cubicBezTo>
                    <a:pt x="436" y="332"/>
                    <a:pt x="408" y="380"/>
                    <a:pt x="364" y="380"/>
                  </a:cubicBezTo>
                  <a:cubicBezTo>
                    <a:pt x="350" y="380"/>
                    <a:pt x="344" y="372"/>
                    <a:pt x="344" y="352"/>
                  </a:cubicBezTo>
                  <a:cubicBezTo>
                    <a:pt x="344" y="330"/>
                    <a:pt x="352" y="308"/>
                    <a:pt x="360" y="288"/>
                  </a:cubicBezTo>
                  <a:cubicBezTo>
                    <a:pt x="376" y="242"/>
                    <a:pt x="412" y="144"/>
                    <a:pt x="412" y="94"/>
                  </a:cubicBezTo>
                  <a:cubicBezTo>
                    <a:pt x="412" y="36"/>
                    <a:pt x="374" y="0"/>
                    <a:pt x="312" y="0"/>
                  </a:cubicBezTo>
                  <a:cubicBezTo>
                    <a:pt x="232" y="0"/>
                    <a:pt x="188" y="56"/>
                    <a:pt x="174" y="76"/>
                  </a:cubicBezTo>
                  <a:cubicBezTo>
                    <a:pt x="170" y="28"/>
                    <a:pt x="134" y="0"/>
                    <a:pt x="92" y="0"/>
                  </a:cubicBezTo>
                  <a:cubicBezTo>
                    <a:pt x="52" y="0"/>
                    <a:pt x="36" y="34"/>
                    <a:pt x="26" y="50"/>
                  </a:cubicBezTo>
                  <a:cubicBezTo>
                    <a:pt x="12" y="80"/>
                    <a:pt x="0" y="132"/>
                    <a:pt x="0" y="136"/>
                  </a:cubicBezTo>
                  <a:cubicBezTo>
                    <a:pt x="0" y="144"/>
                    <a:pt x="8" y="144"/>
                    <a:pt x="10" y="144"/>
                  </a:cubicBezTo>
                  <a:cubicBezTo>
                    <a:pt x="20" y="144"/>
                    <a:pt x="20" y="144"/>
                    <a:pt x="26" y="124"/>
                  </a:cubicBezTo>
                  <a:cubicBezTo>
                    <a:pt x="40" y="62"/>
                    <a:pt x="58" y="20"/>
                    <a:pt x="90" y="20"/>
                  </a:cubicBezTo>
                  <a:cubicBezTo>
                    <a:pt x="108" y="20"/>
                    <a:pt x="118" y="30"/>
                    <a:pt x="118" y="60"/>
                  </a:cubicBezTo>
                  <a:cubicBezTo>
                    <a:pt x="118" y="78"/>
                    <a:pt x="114" y="88"/>
                    <a:pt x="104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1DD5AA1-30F7-4948-82C4-DCCA622C0448}"/>
                </a:ext>
              </a:extLst>
            </p:cNvPr>
            <p:cNvSpPr/>
            <p:nvPr/>
          </p:nvSpPr>
          <p:spPr>
            <a:xfrm>
              <a:off x="8692200" y="5208480"/>
              <a:ext cx="135720" cy="10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8" h="280">
                  <a:moveTo>
                    <a:pt x="46" y="234"/>
                  </a:moveTo>
                  <a:cubicBezTo>
                    <a:pt x="44" y="242"/>
                    <a:pt x="40" y="258"/>
                    <a:pt x="40" y="260"/>
                  </a:cubicBezTo>
                  <a:cubicBezTo>
                    <a:pt x="40" y="274"/>
                    <a:pt x="52" y="280"/>
                    <a:pt x="62" y="280"/>
                  </a:cubicBezTo>
                  <a:cubicBezTo>
                    <a:pt x="72" y="280"/>
                    <a:pt x="82" y="272"/>
                    <a:pt x="86" y="266"/>
                  </a:cubicBezTo>
                  <a:cubicBezTo>
                    <a:pt x="88" y="260"/>
                    <a:pt x="94" y="240"/>
                    <a:pt x="96" y="228"/>
                  </a:cubicBezTo>
                  <a:cubicBezTo>
                    <a:pt x="100" y="216"/>
                    <a:pt x="106" y="188"/>
                    <a:pt x="110" y="172"/>
                  </a:cubicBezTo>
                  <a:cubicBezTo>
                    <a:pt x="114" y="158"/>
                    <a:pt x="118" y="144"/>
                    <a:pt x="120" y="130"/>
                  </a:cubicBezTo>
                  <a:cubicBezTo>
                    <a:pt x="128" y="104"/>
                    <a:pt x="128" y="100"/>
                    <a:pt x="146" y="74"/>
                  </a:cubicBezTo>
                  <a:cubicBezTo>
                    <a:pt x="164" y="50"/>
                    <a:pt x="192" y="18"/>
                    <a:pt x="240" y="18"/>
                  </a:cubicBezTo>
                  <a:cubicBezTo>
                    <a:pt x="276" y="18"/>
                    <a:pt x="276" y="48"/>
                    <a:pt x="276" y="60"/>
                  </a:cubicBezTo>
                  <a:cubicBezTo>
                    <a:pt x="276" y="98"/>
                    <a:pt x="250" y="166"/>
                    <a:pt x="240" y="192"/>
                  </a:cubicBezTo>
                  <a:cubicBezTo>
                    <a:pt x="232" y="210"/>
                    <a:pt x="230" y="216"/>
                    <a:pt x="230" y="226"/>
                  </a:cubicBezTo>
                  <a:cubicBezTo>
                    <a:pt x="230" y="258"/>
                    <a:pt x="258" y="280"/>
                    <a:pt x="288" y="280"/>
                  </a:cubicBezTo>
                  <a:cubicBezTo>
                    <a:pt x="350" y="280"/>
                    <a:pt x="378" y="194"/>
                    <a:pt x="378" y="184"/>
                  </a:cubicBezTo>
                  <a:cubicBezTo>
                    <a:pt x="378" y="176"/>
                    <a:pt x="370" y="176"/>
                    <a:pt x="368" y="176"/>
                  </a:cubicBezTo>
                  <a:cubicBezTo>
                    <a:pt x="360" y="176"/>
                    <a:pt x="358" y="180"/>
                    <a:pt x="356" y="188"/>
                  </a:cubicBezTo>
                  <a:cubicBezTo>
                    <a:pt x="342" y="236"/>
                    <a:pt x="316" y="262"/>
                    <a:pt x="290" y="262"/>
                  </a:cubicBezTo>
                  <a:cubicBezTo>
                    <a:pt x="278" y="262"/>
                    <a:pt x="276" y="254"/>
                    <a:pt x="276" y="240"/>
                  </a:cubicBezTo>
                  <a:cubicBezTo>
                    <a:pt x="276" y="226"/>
                    <a:pt x="278" y="218"/>
                    <a:pt x="290" y="190"/>
                  </a:cubicBezTo>
                  <a:cubicBezTo>
                    <a:pt x="296" y="170"/>
                    <a:pt x="322" y="106"/>
                    <a:pt x="322" y="70"/>
                  </a:cubicBezTo>
                  <a:cubicBezTo>
                    <a:pt x="322" y="10"/>
                    <a:pt x="274" y="0"/>
                    <a:pt x="242" y="0"/>
                  </a:cubicBezTo>
                  <a:cubicBezTo>
                    <a:pt x="190" y="0"/>
                    <a:pt x="156" y="32"/>
                    <a:pt x="138" y="56"/>
                  </a:cubicBezTo>
                  <a:cubicBezTo>
                    <a:pt x="132" y="14"/>
                    <a:pt x="96" y="0"/>
                    <a:pt x="72" y="0"/>
                  </a:cubicBezTo>
                  <a:cubicBezTo>
                    <a:pt x="44" y="0"/>
                    <a:pt x="30" y="20"/>
                    <a:pt x="22" y="34"/>
                  </a:cubicBezTo>
                  <a:cubicBezTo>
                    <a:pt x="8" y="56"/>
                    <a:pt x="0" y="92"/>
                    <a:pt x="0" y="94"/>
                  </a:cubicBezTo>
                  <a:cubicBezTo>
                    <a:pt x="0" y="102"/>
                    <a:pt x="8" y="102"/>
                    <a:pt x="10" y="102"/>
                  </a:cubicBezTo>
                  <a:cubicBezTo>
                    <a:pt x="20" y="102"/>
                    <a:pt x="20" y="100"/>
                    <a:pt x="24" y="84"/>
                  </a:cubicBezTo>
                  <a:cubicBezTo>
                    <a:pt x="34" y="48"/>
                    <a:pt x="46" y="18"/>
                    <a:pt x="70" y="18"/>
                  </a:cubicBezTo>
                  <a:cubicBezTo>
                    <a:pt x="86" y="18"/>
                    <a:pt x="90" y="30"/>
                    <a:pt x="90" y="48"/>
                  </a:cubicBezTo>
                  <a:cubicBezTo>
                    <a:pt x="90" y="60"/>
                    <a:pt x="84" y="82"/>
                    <a:pt x="80" y="100"/>
                  </a:cubicBezTo>
                  <a:cubicBezTo>
                    <a:pt x="76" y="116"/>
                    <a:pt x="70" y="142"/>
                    <a:pt x="66" y="1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E9E6894-8B4E-8944-8948-4A52D7C5A1AB}"/>
                </a:ext>
              </a:extLst>
            </p:cNvPr>
            <p:cNvSpPr/>
            <p:nvPr/>
          </p:nvSpPr>
          <p:spPr>
            <a:xfrm>
              <a:off x="8548920" y="5401440"/>
              <a:ext cx="421560" cy="443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2" h="1232">
                  <a:moveTo>
                    <a:pt x="1064" y="1232"/>
                  </a:moveTo>
                  <a:lnTo>
                    <a:pt x="1172" y="950"/>
                  </a:lnTo>
                  <a:lnTo>
                    <a:pt x="1150" y="950"/>
                  </a:lnTo>
                  <a:cubicBezTo>
                    <a:pt x="1116" y="1042"/>
                    <a:pt x="1022" y="1102"/>
                    <a:pt x="920" y="1128"/>
                  </a:cubicBezTo>
                  <a:cubicBezTo>
                    <a:pt x="902" y="1132"/>
                    <a:pt x="816" y="1156"/>
                    <a:pt x="646" y="1156"/>
                  </a:cubicBezTo>
                  <a:lnTo>
                    <a:pt x="116" y="1156"/>
                  </a:lnTo>
                  <a:lnTo>
                    <a:pt x="564" y="630"/>
                  </a:lnTo>
                  <a:cubicBezTo>
                    <a:pt x="570" y="624"/>
                    <a:pt x="572" y="620"/>
                    <a:pt x="572" y="616"/>
                  </a:cubicBezTo>
                  <a:cubicBezTo>
                    <a:pt x="572" y="614"/>
                    <a:pt x="572" y="612"/>
                    <a:pt x="566" y="602"/>
                  </a:cubicBezTo>
                  <a:lnTo>
                    <a:pt x="156" y="42"/>
                  </a:lnTo>
                  <a:lnTo>
                    <a:pt x="638" y="42"/>
                  </a:lnTo>
                  <a:cubicBezTo>
                    <a:pt x="756" y="42"/>
                    <a:pt x="836" y="54"/>
                    <a:pt x="844" y="56"/>
                  </a:cubicBezTo>
                  <a:cubicBezTo>
                    <a:pt x="892" y="64"/>
                    <a:pt x="968" y="78"/>
                    <a:pt x="1038" y="122"/>
                  </a:cubicBezTo>
                  <a:cubicBezTo>
                    <a:pt x="1060" y="136"/>
                    <a:pt x="1120" y="176"/>
                    <a:pt x="1150" y="248"/>
                  </a:cubicBezTo>
                  <a:lnTo>
                    <a:pt x="1172" y="248"/>
                  </a:lnTo>
                  <a:lnTo>
                    <a:pt x="1064" y="0"/>
                  </a:lnTo>
                  <a:lnTo>
                    <a:pt x="24" y="0"/>
                  </a:lnTo>
                  <a:cubicBezTo>
                    <a:pt x="4" y="0"/>
                    <a:pt x="4" y="0"/>
                    <a:pt x="0" y="6"/>
                  </a:cubicBezTo>
                  <a:cubicBezTo>
                    <a:pt x="0" y="8"/>
                    <a:pt x="0" y="26"/>
                    <a:pt x="0" y="36"/>
                  </a:cubicBezTo>
                  <a:lnTo>
                    <a:pt x="466" y="672"/>
                  </a:lnTo>
                  <a:lnTo>
                    <a:pt x="10" y="1206"/>
                  </a:lnTo>
                  <a:cubicBezTo>
                    <a:pt x="0" y="1218"/>
                    <a:pt x="0" y="1222"/>
                    <a:pt x="0" y="1222"/>
                  </a:cubicBezTo>
                  <a:cubicBezTo>
                    <a:pt x="0" y="1232"/>
                    <a:pt x="8" y="1232"/>
                    <a:pt x="24" y="1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A30BB7B-38E9-9F4A-BDFA-F946FBA3DB7E}"/>
                </a:ext>
              </a:extLst>
            </p:cNvPr>
            <p:cNvSpPr/>
            <p:nvPr/>
          </p:nvSpPr>
          <p:spPr>
            <a:xfrm>
              <a:off x="8565480" y="5928479"/>
              <a:ext cx="6732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416">
                  <a:moveTo>
                    <a:pt x="172" y="24"/>
                  </a:moveTo>
                  <a:cubicBezTo>
                    <a:pt x="172" y="14"/>
                    <a:pt x="164" y="0"/>
                    <a:pt x="148" y="0"/>
                  </a:cubicBezTo>
                  <a:cubicBezTo>
                    <a:pt x="130" y="0"/>
                    <a:pt x="112" y="16"/>
                    <a:pt x="112" y="34"/>
                  </a:cubicBezTo>
                  <a:cubicBezTo>
                    <a:pt x="112" y="44"/>
                    <a:pt x="120" y="58"/>
                    <a:pt x="138" y="58"/>
                  </a:cubicBezTo>
                  <a:cubicBezTo>
                    <a:pt x="156" y="58"/>
                    <a:pt x="172" y="40"/>
                    <a:pt x="172" y="24"/>
                  </a:cubicBezTo>
                  <a:close/>
                  <a:moveTo>
                    <a:pt x="46" y="338"/>
                  </a:moveTo>
                  <a:cubicBezTo>
                    <a:pt x="42" y="346"/>
                    <a:pt x="40" y="352"/>
                    <a:pt x="40" y="364"/>
                  </a:cubicBezTo>
                  <a:cubicBezTo>
                    <a:pt x="40" y="392"/>
                    <a:pt x="64" y="416"/>
                    <a:pt x="98" y="416"/>
                  </a:cubicBezTo>
                  <a:cubicBezTo>
                    <a:pt x="160" y="416"/>
                    <a:pt x="188" y="330"/>
                    <a:pt x="188" y="322"/>
                  </a:cubicBezTo>
                  <a:cubicBezTo>
                    <a:pt x="188" y="314"/>
                    <a:pt x="180" y="314"/>
                    <a:pt x="178" y="314"/>
                  </a:cubicBezTo>
                  <a:cubicBezTo>
                    <a:pt x="170" y="314"/>
                    <a:pt x="170" y="318"/>
                    <a:pt x="166" y="324"/>
                  </a:cubicBezTo>
                  <a:cubicBezTo>
                    <a:pt x="152" y="374"/>
                    <a:pt x="124" y="398"/>
                    <a:pt x="100" y="398"/>
                  </a:cubicBezTo>
                  <a:cubicBezTo>
                    <a:pt x="88" y="398"/>
                    <a:pt x="86" y="390"/>
                    <a:pt x="86" y="378"/>
                  </a:cubicBezTo>
                  <a:cubicBezTo>
                    <a:pt x="86" y="362"/>
                    <a:pt x="90" y="352"/>
                    <a:pt x="96" y="338"/>
                  </a:cubicBezTo>
                  <a:cubicBezTo>
                    <a:pt x="102" y="320"/>
                    <a:pt x="108" y="304"/>
                    <a:pt x="114" y="288"/>
                  </a:cubicBezTo>
                  <a:cubicBezTo>
                    <a:pt x="120" y="274"/>
                    <a:pt x="142" y="216"/>
                    <a:pt x="146" y="210"/>
                  </a:cubicBezTo>
                  <a:cubicBezTo>
                    <a:pt x="148" y="204"/>
                    <a:pt x="150" y="196"/>
                    <a:pt x="150" y="190"/>
                  </a:cubicBezTo>
                  <a:cubicBezTo>
                    <a:pt x="150" y="160"/>
                    <a:pt x="124" y="138"/>
                    <a:pt x="90" y="138"/>
                  </a:cubicBezTo>
                  <a:cubicBezTo>
                    <a:pt x="28" y="138"/>
                    <a:pt x="0" y="222"/>
                    <a:pt x="0" y="232"/>
                  </a:cubicBezTo>
                  <a:cubicBezTo>
                    <a:pt x="0" y="240"/>
                    <a:pt x="8" y="240"/>
                    <a:pt x="10" y="240"/>
                  </a:cubicBezTo>
                  <a:cubicBezTo>
                    <a:pt x="20" y="240"/>
                    <a:pt x="20" y="236"/>
                    <a:pt x="22" y="230"/>
                  </a:cubicBezTo>
                  <a:cubicBezTo>
                    <a:pt x="38" y="176"/>
                    <a:pt x="66" y="154"/>
                    <a:pt x="88" y="154"/>
                  </a:cubicBezTo>
                  <a:cubicBezTo>
                    <a:pt x="98" y="154"/>
                    <a:pt x="104" y="160"/>
                    <a:pt x="104" y="176"/>
                  </a:cubicBezTo>
                  <a:cubicBezTo>
                    <a:pt x="104" y="190"/>
                    <a:pt x="100" y="200"/>
                    <a:pt x="84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FF90D5-976F-C94C-8F5A-63BACAAD890B}"/>
                </a:ext>
              </a:extLst>
            </p:cNvPr>
            <p:cNvSpPr/>
            <p:nvPr/>
          </p:nvSpPr>
          <p:spPr>
            <a:xfrm>
              <a:off x="8659800" y="5989680"/>
              <a:ext cx="163080" cy="6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" h="168">
                  <a:moveTo>
                    <a:pt x="432" y="30"/>
                  </a:moveTo>
                  <a:cubicBezTo>
                    <a:pt x="440" y="30"/>
                    <a:pt x="454" y="30"/>
                    <a:pt x="454" y="14"/>
                  </a:cubicBezTo>
                  <a:cubicBezTo>
                    <a:pt x="454" y="0"/>
                    <a:pt x="440" y="0"/>
                    <a:pt x="432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30"/>
                    <a:pt x="14" y="30"/>
                    <a:pt x="24" y="30"/>
                  </a:cubicBezTo>
                  <a:close/>
                  <a:moveTo>
                    <a:pt x="432" y="168"/>
                  </a:moveTo>
                  <a:cubicBezTo>
                    <a:pt x="440" y="168"/>
                    <a:pt x="454" y="168"/>
                    <a:pt x="454" y="152"/>
                  </a:cubicBezTo>
                  <a:cubicBezTo>
                    <a:pt x="454" y="136"/>
                    <a:pt x="440" y="136"/>
                    <a:pt x="432" y="136"/>
                  </a:cubicBezTo>
                  <a:lnTo>
                    <a:pt x="24" y="136"/>
                  </a:lnTo>
                  <a:cubicBezTo>
                    <a:pt x="14" y="136"/>
                    <a:pt x="0" y="136"/>
                    <a:pt x="0" y="152"/>
                  </a:cubicBezTo>
                  <a:cubicBezTo>
                    <a:pt x="0" y="168"/>
                    <a:pt x="14" y="168"/>
                    <a:pt x="22" y="1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76C3F39-8EDE-6243-B6D1-0763CB7D607B}"/>
                </a:ext>
              </a:extLst>
            </p:cNvPr>
            <p:cNvSpPr/>
            <p:nvPr/>
          </p:nvSpPr>
          <p:spPr>
            <a:xfrm>
              <a:off x="8861400" y="5927759"/>
              <a:ext cx="8100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" h="410">
                  <a:moveTo>
                    <a:pt x="140" y="18"/>
                  </a:moveTo>
                  <a:cubicBezTo>
                    <a:pt x="140" y="0"/>
                    <a:pt x="140" y="0"/>
                    <a:pt x="122" y="0"/>
                  </a:cubicBezTo>
                  <a:cubicBezTo>
                    <a:pt x="82" y="38"/>
                    <a:pt x="26" y="40"/>
                    <a:pt x="0" y="40"/>
                  </a:cubicBezTo>
                  <a:lnTo>
                    <a:pt x="0" y="62"/>
                  </a:lnTo>
                  <a:cubicBezTo>
                    <a:pt x="14" y="62"/>
                    <a:pt x="56" y="62"/>
                    <a:pt x="90" y="44"/>
                  </a:cubicBezTo>
                  <a:lnTo>
                    <a:pt x="90" y="360"/>
                  </a:lnTo>
                  <a:cubicBezTo>
                    <a:pt x="90" y="380"/>
                    <a:pt x="90" y="388"/>
                    <a:pt x="28" y="388"/>
                  </a:cubicBezTo>
                  <a:lnTo>
                    <a:pt x="4" y="388"/>
                  </a:lnTo>
                  <a:lnTo>
                    <a:pt x="4" y="410"/>
                  </a:lnTo>
                  <a:cubicBezTo>
                    <a:pt x="16" y="410"/>
                    <a:pt x="92" y="408"/>
                    <a:pt x="114" y="408"/>
                  </a:cubicBezTo>
                  <a:cubicBezTo>
                    <a:pt x="134" y="408"/>
                    <a:pt x="212" y="410"/>
                    <a:pt x="226" y="410"/>
                  </a:cubicBezTo>
                  <a:lnTo>
                    <a:pt x="226" y="388"/>
                  </a:lnTo>
                  <a:lnTo>
                    <a:pt x="202" y="388"/>
                  </a:lnTo>
                  <a:cubicBezTo>
                    <a:pt x="140" y="388"/>
                    <a:pt x="140" y="380"/>
                    <a:pt x="140" y="3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1C419BE-CE38-5843-8DB0-55EC11C681B3}"/>
                </a:ext>
              </a:extLst>
            </p:cNvPr>
            <p:cNvSpPr/>
            <p:nvPr/>
          </p:nvSpPr>
          <p:spPr>
            <a:xfrm>
              <a:off x="9053640" y="5485679"/>
              <a:ext cx="226440" cy="22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0" h="622">
                  <a:moveTo>
                    <a:pt x="294" y="60"/>
                  </a:moveTo>
                  <a:cubicBezTo>
                    <a:pt x="300" y="40"/>
                    <a:pt x="302" y="30"/>
                    <a:pt x="320" y="28"/>
                  </a:cubicBezTo>
                  <a:cubicBezTo>
                    <a:pt x="328" y="28"/>
                    <a:pt x="356" y="28"/>
                    <a:pt x="372" y="28"/>
                  </a:cubicBezTo>
                  <a:cubicBezTo>
                    <a:pt x="436" y="28"/>
                    <a:pt x="534" y="28"/>
                    <a:pt x="534" y="114"/>
                  </a:cubicBezTo>
                  <a:cubicBezTo>
                    <a:pt x="534" y="144"/>
                    <a:pt x="520" y="206"/>
                    <a:pt x="484" y="240"/>
                  </a:cubicBezTo>
                  <a:cubicBezTo>
                    <a:pt x="462" y="262"/>
                    <a:pt x="416" y="290"/>
                    <a:pt x="336" y="290"/>
                  </a:cubicBezTo>
                  <a:lnTo>
                    <a:pt x="238" y="290"/>
                  </a:lnTo>
                  <a:close/>
                  <a:moveTo>
                    <a:pt x="422" y="302"/>
                  </a:moveTo>
                  <a:cubicBezTo>
                    <a:pt x="510" y="282"/>
                    <a:pt x="616" y="222"/>
                    <a:pt x="616" y="132"/>
                  </a:cubicBezTo>
                  <a:cubicBezTo>
                    <a:pt x="616" y="56"/>
                    <a:pt x="536" y="0"/>
                    <a:pt x="420" y="0"/>
                  </a:cubicBezTo>
                  <a:lnTo>
                    <a:pt x="170" y="0"/>
                  </a:lnTo>
                  <a:cubicBezTo>
                    <a:pt x="152" y="0"/>
                    <a:pt x="144" y="0"/>
                    <a:pt x="144" y="18"/>
                  </a:cubicBezTo>
                  <a:cubicBezTo>
                    <a:pt x="144" y="28"/>
                    <a:pt x="152" y="28"/>
                    <a:pt x="168" y="28"/>
                  </a:cubicBezTo>
                  <a:cubicBezTo>
                    <a:pt x="170" y="28"/>
                    <a:pt x="186" y="28"/>
                    <a:pt x="202" y="30"/>
                  </a:cubicBezTo>
                  <a:cubicBezTo>
                    <a:pt x="218" y="30"/>
                    <a:pt x="226" y="32"/>
                    <a:pt x="226" y="44"/>
                  </a:cubicBezTo>
                  <a:cubicBezTo>
                    <a:pt x="226" y="46"/>
                    <a:pt x="224" y="50"/>
                    <a:pt x="222" y="60"/>
                  </a:cubicBezTo>
                  <a:lnTo>
                    <a:pt x="104" y="534"/>
                  </a:lnTo>
                  <a:cubicBezTo>
                    <a:pt x="96" y="568"/>
                    <a:pt x="94" y="574"/>
                    <a:pt x="24" y="574"/>
                  </a:cubicBezTo>
                  <a:cubicBezTo>
                    <a:pt x="8" y="574"/>
                    <a:pt x="0" y="574"/>
                    <a:pt x="0" y="592"/>
                  </a:cubicBezTo>
                  <a:cubicBezTo>
                    <a:pt x="0" y="602"/>
                    <a:pt x="10" y="602"/>
                    <a:pt x="12" y="602"/>
                  </a:cubicBezTo>
                  <a:cubicBezTo>
                    <a:pt x="36" y="602"/>
                    <a:pt x="98" y="600"/>
                    <a:pt x="124" y="600"/>
                  </a:cubicBezTo>
                  <a:cubicBezTo>
                    <a:pt x="148" y="600"/>
                    <a:pt x="210" y="602"/>
                    <a:pt x="236" y="602"/>
                  </a:cubicBezTo>
                  <a:cubicBezTo>
                    <a:pt x="242" y="602"/>
                    <a:pt x="252" y="602"/>
                    <a:pt x="252" y="584"/>
                  </a:cubicBezTo>
                  <a:cubicBezTo>
                    <a:pt x="252" y="574"/>
                    <a:pt x="246" y="574"/>
                    <a:pt x="228" y="574"/>
                  </a:cubicBezTo>
                  <a:cubicBezTo>
                    <a:pt x="196" y="574"/>
                    <a:pt x="172" y="574"/>
                    <a:pt x="172" y="558"/>
                  </a:cubicBezTo>
                  <a:cubicBezTo>
                    <a:pt x="172" y="554"/>
                    <a:pt x="172" y="550"/>
                    <a:pt x="174" y="544"/>
                  </a:cubicBezTo>
                  <a:lnTo>
                    <a:pt x="232" y="310"/>
                  </a:lnTo>
                  <a:lnTo>
                    <a:pt x="336" y="310"/>
                  </a:lnTo>
                  <a:cubicBezTo>
                    <a:pt x="416" y="310"/>
                    <a:pt x="432" y="360"/>
                    <a:pt x="432" y="390"/>
                  </a:cubicBezTo>
                  <a:cubicBezTo>
                    <a:pt x="432" y="404"/>
                    <a:pt x="426" y="432"/>
                    <a:pt x="420" y="452"/>
                  </a:cubicBezTo>
                  <a:cubicBezTo>
                    <a:pt x="414" y="476"/>
                    <a:pt x="406" y="508"/>
                    <a:pt x="406" y="526"/>
                  </a:cubicBezTo>
                  <a:cubicBezTo>
                    <a:pt x="406" y="622"/>
                    <a:pt x="512" y="622"/>
                    <a:pt x="524" y="622"/>
                  </a:cubicBezTo>
                  <a:cubicBezTo>
                    <a:pt x="598" y="622"/>
                    <a:pt x="630" y="532"/>
                    <a:pt x="630" y="520"/>
                  </a:cubicBezTo>
                  <a:cubicBezTo>
                    <a:pt x="630" y="510"/>
                    <a:pt x="620" y="510"/>
                    <a:pt x="618" y="510"/>
                  </a:cubicBezTo>
                  <a:cubicBezTo>
                    <a:pt x="610" y="510"/>
                    <a:pt x="610" y="516"/>
                    <a:pt x="608" y="522"/>
                  </a:cubicBezTo>
                  <a:cubicBezTo>
                    <a:pt x="586" y="588"/>
                    <a:pt x="548" y="602"/>
                    <a:pt x="528" y="602"/>
                  </a:cubicBezTo>
                  <a:cubicBezTo>
                    <a:pt x="498" y="602"/>
                    <a:pt x="492" y="582"/>
                    <a:pt x="492" y="548"/>
                  </a:cubicBezTo>
                  <a:cubicBezTo>
                    <a:pt x="492" y="520"/>
                    <a:pt x="498" y="476"/>
                    <a:pt x="500" y="448"/>
                  </a:cubicBezTo>
                  <a:cubicBezTo>
                    <a:pt x="502" y="436"/>
                    <a:pt x="504" y="418"/>
                    <a:pt x="504" y="406"/>
                  </a:cubicBezTo>
                  <a:cubicBezTo>
                    <a:pt x="504" y="338"/>
                    <a:pt x="446" y="312"/>
                    <a:pt x="422" y="3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181455C-8CA7-DF48-971A-B8AE4386737F}"/>
                </a:ext>
              </a:extLst>
            </p:cNvPr>
            <p:cNvSpPr/>
            <p:nvPr/>
          </p:nvSpPr>
          <p:spPr>
            <a:xfrm>
              <a:off x="9290520" y="5602320"/>
              <a:ext cx="67320" cy="14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416">
                  <a:moveTo>
                    <a:pt x="172" y="24"/>
                  </a:moveTo>
                  <a:cubicBezTo>
                    <a:pt x="172" y="14"/>
                    <a:pt x="164" y="0"/>
                    <a:pt x="148" y="0"/>
                  </a:cubicBezTo>
                  <a:cubicBezTo>
                    <a:pt x="130" y="0"/>
                    <a:pt x="112" y="16"/>
                    <a:pt x="112" y="34"/>
                  </a:cubicBezTo>
                  <a:cubicBezTo>
                    <a:pt x="112" y="44"/>
                    <a:pt x="120" y="58"/>
                    <a:pt x="138" y="58"/>
                  </a:cubicBezTo>
                  <a:cubicBezTo>
                    <a:pt x="156" y="58"/>
                    <a:pt x="172" y="40"/>
                    <a:pt x="172" y="24"/>
                  </a:cubicBezTo>
                  <a:close/>
                  <a:moveTo>
                    <a:pt x="46" y="338"/>
                  </a:moveTo>
                  <a:cubicBezTo>
                    <a:pt x="42" y="346"/>
                    <a:pt x="40" y="352"/>
                    <a:pt x="40" y="364"/>
                  </a:cubicBezTo>
                  <a:cubicBezTo>
                    <a:pt x="40" y="392"/>
                    <a:pt x="64" y="416"/>
                    <a:pt x="98" y="416"/>
                  </a:cubicBezTo>
                  <a:cubicBezTo>
                    <a:pt x="160" y="416"/>
                    <a:pt x="188" y="330"/>
                    <a:pt x="188" y="322"/>
                  </a:cubicBezTo>
                  <a:cubicBezTo>
                    <a:pt x="188" y="314"/>
                    <a:pt x="180" y="314"/>
                    <a:pt x="178" y="314"/>
                  </a:cubicBezTo>
                  <a:cubicBezTo>
                    <a:pt x="170" y="314"/>
                    <a:pt x="170" y="318"/>
                    <a:pt x="166" y="324"/>
                  </a:cubicBezTo>
                  <a:cubicBezTo>
                    <a:pt x="152" y="374"/>
                    <a:pt x="124" y="398"/>
                    <a:pt x="100" y="398"/>
                  </a:cubicBezTo>
                  <a:cubicBezTo>
                    <a:pt x="88" y="398"/>
                    <a:pt x="86" y="390"/>
                    <a:pt x="86" y="378"/>
                  </a:cubicBezTo>
                  <a:cubicBezTo>
                    <a:pt x="86" y="362"/>
                    <a:pt x="90" y="352"/>
                    <a:pt x="96" y="338"/>
                  </a:cubicBezTo>
                  <a:cubicBezTo>
                    <a:pt x="102" y="320"/>
                    <a:pt x="108" y="304"/>
                    <a:pt x="114" y="288"/>
                  </a:cubicBezTo>
                  <a:cubicBezTo>
                    <a:pt x="120" y="274"/>
                    <a:pt x="142" y="216"/>
                    <a:pt x="146" y="210"/>
                  </a:cubicBezTo>
                  <a:cubicBezTo>
                    <a:pt x="148" y="204"/>
                    <a:pt x="150" y="196"/>
                    <a:pt x="150" y="190"/>
                  </a:cubicBezTo>
                  <a:cubicBezTo>
                    <a:pt x="150" y="160"/>
                    <a:pt x="124" y="138"/>
                    <a:pt x="90" y="138"/>
                  </a:cubicBezTo>
                  <a:cubicBezTo>
                    <a:pt x="28" y="138"/>
                    <a:pt x="0" y="222"/>
                    <a:pt x="0" y="232"/>
                  </a:cubicBezTo>
                  <a:cubicBezTo>
                    <a:pt x="0" y="240"/>
                    <a:pt x="8" y="240"/>
                    <a:pt x="10" y="240"/>
                  </a:cubicBezTo>
                  <a:cubicBezTo>
                    <a:pt x="20" y="240"/>
                    <a:pt x="20" y="236"/>
                    <a:pt x="22" y="230"/>
                  </a:cubicBezTo>
                  <a:cubicBezTo>
                    <a:pt x="38" y="176"/>
                    <a:pt x="66" y="154"/>
                    <a:pt x="88" y="154"/>
                  </a:cubicBezTo>
                  <a:cubicBezTo>
                    <a:pt x="98" y="154"/>
                    <a:pt x="104" y="160"/>
                    <a:pt x="104" y="176"/>
                  </a:cubicBezTo>
                  <a:cubicBezTo>
                    <a:pt x="104" y="190"/>
                    <a:pt x="100" y="200"/>
                    <a:pt x="84" y="2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wrap="none" lIns="90000" tIns="45000" rIns="90000" bIns="45000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9622180D-D290-4C43-824C-DBB65D9D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/>
              <a:t>E-greedy k-armed bandit algorithm</a:t>
            </a:r>
          </a:p>
        </p:txBody>
      </p:sp>
    </p:spTree>
    <p:extLst>
      <p:ext uri="{BB962C8B-B14F-4D97-AF65-F5344CB8AC3E}">
        <p14:creationId xmlns:p14="http://schemas.microsoft.com/office/powerpoint/2010/main" val="3210979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5C06-7F9E-0041-955D-44F2686155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132" y="1947977"/>
            <a:ext cx="9378360" cy="3663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9C852B0-4465-CA4E-9B06-81B19D9D7E56}"/>
              </a:ext>
            </a:extLst>
          </p:cNvPr>
          <p:cNvSpPr/>
          <p:nvPr/>
        </p:nvSpPr>
        <p:spPr>
          <a:xfrm>
            <a:off x="162046" y="5879897"/>
            <a:ext cx="9476006" cy="1563589"/>
          </a:xfrm>
          <a:custGeom>
            <a:avLst>
              <a:gd name="f0" fmla="val 3564"/>
              <a:gd name="f1" fmla="val -68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Incremental estimate of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dirty="0"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622180D-D290-4C43-824C-DBB65D9D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dirty="0"/>
              <a:t>E-greedy k-armed bandit algorithm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9380B96-9D7C-7C48-87B6-5B9B1A418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2" y="6470948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87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3AAB4F5D-F2ED-E142-BB94-8DEB01E1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3" name="Text Box 3">
            <a:extLst>
              <a:ext uri="{FF2B5EF4-FFF2-40B4-BE49-F238E27FC236}">
                <a16:creationId xmlns:a16="http://schemas.microsoft.com/office/drawing/2014/main" id="{D27E607E-0399-1248-9A54-60A5A24CB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We want to estimate this: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To simplify notation, focus on one action: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This requires an unbounded amount of memory!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Actually, we can use our previous Q-value: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0E64016-F79D-9D4F-B68E-03E477462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27050"/>
            <a:ext cx="4572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CE0C2AE-655D-E147-A7C8-1BA8B6B2A84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5943600"/>
            <a:ext cx="6399213" cy="1077913"/>
            <a:chOff x="1152" y="3744"/>
            <a:chExt cx="4031" cy="679"/>
          </a:xfrm>
        </p:grpSpPr>
        <p:pic>
          <p:nvPicPr>
            <p:cNvPr id="20486" name="Picture 6">
              <a:extLst>
                <a:ext uri="{FF2B5EF4-FFF2-40B4-BE49-F238E27FC236}">
                  <a16:creationId xmlns:a16="http://schemas.microsoft.com/office/drawing/2014/main" id="{0D63D317-CFFC-3F4C-A8D4-8E763B05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" y="3744"/>
              <a:ext cx="304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40BD665A-10AF-EC48-A1DD-4B247BF53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3789"/>
              <a:ext cx="1013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2425C936-9E31-7C43-B7BE-8BE05104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Incremental Q-value estimate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539-3747-3947-BE56-5ADAA58E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A215-6B70-984F-85BC-45214AEE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Reinforcement learning is more autonomous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that requires less input from people</a:t>
            </a:r>
          </a:p>
          <a:p>
            <a:r>
              <a:rPr lang="en-US" dirty="0"/>
              <a:t>AI that can learn for itself, during its normal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111FFA64-CEED-BE43-824D-2E8AF8B382CD}"/>
              </a:ext>
            </a:extLst>
          </p:cNvPr>
          <p:cNvGrpSpPr/>
          <p:nvPr/>
        </p:nvGrpSpPr>
        <p:grpSpPr>
          <a:xfrm>
            <a:off x="3297228" y="2938643"/>
            <a:ext cx="4744163" cy="2392887"/>
            <a:chOff x="1011150" y="0"/>
            <a:chExt cx="4303817" cy="2170783"/>
          </a:xfrm>
        </p:grpSpPr>
        <p:sp>
          <p:nvSpPr>
            <p:cNvPr id="5" name="Agent">
              <a:extLst>
                <a:ext uri="{FF2B5EF4-FFF2-40B4-BE49-F238E27FC236}">
                  <a16:creationId xmlns:a16="http://schemas.microsoft.com/office/drawing/2014/main" id="{0D678786-CBBD-A34B-AE6A-3AF79AFEA58C}"/>
                </a:ext>
              </a:extLst>
            </p:cNvPr>
            <p:cNvSpPr/>
            <p:nvPr/>
          </p:nvSpPr>
          <p:spPr>
            <a:xfrm>
              <a:off x="1903759" y="0"/>
              <a:ext cx="1232298" cy="529084"/>
            </a:xfrm>
            <a:prstGeom prst="roundRect">
              <a:avLst>
                <a:gd name="adj" fmla="val 7595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530" tIns="29530" rIns="29530" bIns="29530" numCol="1" anchor="ctr">
              <a:noAutofit/>
            </a:bodyPr>
            <a:lstStyle>
              <a:lvl1pPr defTabSz="410765">
                <a:defRPr sz="26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rPr lang="en-US" sz="2866" dirty="0"/>
                <a:t> </a:t>
              </a:r>
              <a:r>
                <a:rPr sz="2866" dirty="0"/>
                <a:t>Agent</a:t>
              </a:r>
            </a:p>
          </p:txBody>
        </p:sp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F6A9F7C9-7F5A-D748-9707-41CBA44C4CAB}"/>
                </a:ext>
              </a:extLst>
            </p:cNvPr>
            <p:cNvSpPr/>
            <p:nvPr/>
          </p:nvSpPr>
          <p:spPr>
            <a:xfrm>
              <a:off x="1712887" y="1252388"/>
              <a:ext cx="1614042" cy="559250"/>
            </a:xfrm>
            <a:prstGeom prst="roundRect">
              <a:avLst>
                <a:gd name="adj" fmla="val 7185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530" tIns="29530" rIns="29530" bIns="29530" numCol="1" anchor="ctr">
              <a:noAutofit/>
            </a:bodyPr>
            <a:lstStyle/>
            <a:p>
              <a:pPr defTabSz="452786">
                <a:def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646"/>
            </a:p>
          </p:txBody>
        </p:sp>
        <p:sp>
          <p:nvSpPr>
            <p:cNvPr id="7" name="Line">
              <a:extLst>
                <a:ext uri="{FF2B5EF4-FFF2-40B4-BE49-F238E27FC236}">
                  <a16:creationId xmlns:a16="http://schemas.microsoft.com/office/drawing/2014/main" id="{A33D3EC1-3AEF-4E42-83A4-11D9BCB30985}"/>
                </a:ext>
              </a:extLst>
            </p:cNvPr>
            <p:cNvSpPr/>
            <p:nvPr/>
          </p:nvSpPr>
          <p:spPr>
            <a:xfrm>
              <a:off x="1115210" y="257337"/>
              <a:ext cx="793085" cy="1270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3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63500" cap="flat">
              <a:solidFill>
                <a:srgbClr val="006B3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9530" tIns="29530" rIns="29530" bIns="29530" numCol="1" anchor="ctr">
              <a:noAutofit/>
            </a:bodyPr>
            <a:lstStyle/>
            <a:p>
              <a:pPr defTabSz="452786"/>
              <a:endParaRPr sz="1984"/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9C6C5E83-7073-EC43-A4E1-E6E92B333126}"/>
                </a:ext>
              </a:extLst>
            </p:cNvPr>
            <p:cNvSpPr/>
            <p:nvPr/>
          </p:nvSpPr>
          <p:spPr>
            <a:xfrm>
              <a:off x="3137940" y="283430"/>
              <a:ext cx="830644" cy="1238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173" y="21600"/>
                  </a:lnTo>
                </a:path>
              </a:pathLst>
            </a:custGeom>
            <a:noFill/>
            <a:ln w="25400" cap="flat">
              <a:solidFill>
                <a:srgbClr val="005493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9530" tIns="29530" rIns="29530" bIns="29530" numCol="1" anchor="ctr">
              <a:noAutofit/>
            </a:bodyPr>
            <a:lstStyle/>
            <a:p>
              <a:pPr defTabSz="452786"/>
              <a:endParaRPr sz="1984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A1CCF9F1-313E-714C-ACB6-BF7C2C8B046B}"/>
                </a:ext>
              </a:extLst>
            </p:cNvPr>
            <p:cNvSpPr/>
            <p:nvPr/>
          </p:nvSpPr>
          <p:spPr>
            <a:xfrm flipV="1">
              <a:off x="2496389" y="545211"/>
              <a:ext cx="1" cy="715053"/>
            </a:xfrm>
            <a:prstGeom prst="line">
              <a:avLst/>
            </a:prstGeom>
            <a:noFill/>
            <a:ln w="12700" cap="flat">
              <a:solidFill>
                <a:srgbClr val="FF26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54354">
                <a:defRPr sz="8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82"/>
            </a:p>
          </p:txBody>
        </p:sp>
        <p:sp>
          <p:nvSpPr>
            <p:cNvPr id="10" name="Action">
              <a:extLst>
                <a:ext uri="{FF2B5EF4-FFF2-40B4-BE49-F238E27FC236}">
                  <a16:creationId xmlns:a16="http://schemas.microsoft.com/office/drawing/2014/main" id="{4CA6D71F-404B-8A46-8D88-9702DB960366}"/>
                </a:ext>
              </a:extLst>
            </p:cNvPr>
            <p:cNvSpPr/>
            <p:nvPr/>
          </p:nvSpPr>
          <p:spPr>
            <a:xfrm>
              <a:off x="4044966" y="89408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9530" tIns="29530" rIns="29530" bIns="29530" numCol="1" anchor="ctr">
              <a:spAutoFit/>
            </a:bodyPr>
            <a:lstStyle>
              <a:lvl1pPr algn="l" defTabSz="410765">
                <a:defRPr sz="1800" i="1">
                  <a:solidFill>
                    <a:srgbClr val="005493"/>
                  </a:solidFill>
                </a:defRPr>
              </a:lvl1pPr>
            </a:lstStyle>
            <a:p>
              <a:pPr>
                <a:defRPr i="0"/>
              </a:pPr>
              <a:r>
                <a:rPr sz="1984" dirty="0"/>
                <a:t>Action</a:t>
              </a:r>
            </a:p>
          </p:txBody>
        </p:sp>
        <p:sp>
          <p:nvSpPr>
            <p:cNvPr id="11" name="Sensation/…">
              <a:extLst>
                <a:ext uri="{FF2B5EF4-FFF2-40B4-BE49-F238E27FC236}">
                  <a16:creationId xmlns:a16="http://schemas.microsoft.com/office/drawing/2014/main" id="{237E2F53-3814-EE44-9CC8-C374ADCE763F}"/>
                </a:ext>
              </a:extLst>
            </p:cNvPr>
            <p:cNvSpPr/>
            <p:nvPr/>
          </p:nvSpPr>
          <p:spPr>
            <a:xfrm>
              <a:off x="1011150" y="8621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9530" tIns="29530" rIns="29530" bIns="29530" numCol="1" anchor="ctr">
              <a:spAutoFit/>
            </a:bodyPr>
            <a:lstStyle/>
            <a:p>
              <a:pPr algn="r" defTabSz="452786">
                <a:defRPr sz="1800">
                  <a:solidFill>
                    <a:srgbClr val="006B36"/>
                  </a:solidFill>
                </a:defRPr>
              </a:pPr>
              <a:r>
                <a:rPr sz="1984" i="1"/>
                <a:t>Sensation/</a:t>
              </a:r>
            </a:p>
            <a:p>
              <a:pPr algn="r" defTabSz="452786">
                <a:defRPr sz="1800">
                  <a:solidFill>
                    <a:srgbClr val="006B36"/>
                  </a:solidFill>
                </a:defRPr>
              </a:pPr>
              <a:r>
                <a:rPr sz="1984" i="1"/>
                <a:t>state</a:t>
              </a:r>
            </a:p>
          </p:txBody>
        </p:sp>
        <p:sp>
          <p:nvSpPr>
            <p:cNvPr id="12" name="Reward">
              <a:extLst>
                <a:ext uri="{FF2B5EF4-FFF2-40B4-BE49-F238E27FC236}">
                  <a16:creationId xmlns:a16="http://schemas.microsoft.com/office/drawing/2014/main" id="{F195F789-D69B-5E42-A93E-48607942CF78}"/>
                </a:ext>
              </a:extLst>
            </p:cNvPr>
            <p:cNvSpPr/>
            <p:nvPr/>
          </p:nvSpPr>
          <p:spPr>
            <a:xfrm>
              <a:off x="2538081" y="90078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9530" tIns="29530" rIns="29530" bIns="29530" numCol="1" anchor="ctr">
              <a:spAutoFit/>
            </a:bodyPr>
            <a:lstStyle>
              <a:lvl1pPr algn="l" defTabSz="410765">
                <a:defRPr sz="1800" i="1">
                  <a:solidFill>
                    <a:srgbClr val="FF2600"/>
                  </a:solidFill>
                </a:defRPr>
              </a:lvl1pPr>
            </a:lstStyle>
            <a:p>
              <a:pPr>
                <a:defRPr i="0"/>
              </a:pPr>
              <a:r>
                <a:rPr sz="1984"/>
                <a:t>Reward</a:t>
              </a:r>
            </a:p>
          </p:txBody>
        </p:sp>
        <p:sp>
          <p:nvSpPr>
            <p:cNvPr id="13" name="World">
              <a:extLst>
                <a:ext uri="{FF2B5EF4-FFF2-40B4-BE49-F238E27FC236}">
                  <a16:creationId xmlns:a16="http://schemas.microsoft.com/office/drawing/2014/main" id="{547805D9-29F2-E04C-ACD4-6220A4424BCD}"/>
                </a:ext>
              </a:extLst>
            </p:cNvPr>
            <p:cNvSpPr/>
            <p:nvPr/>
          </p:nvSpPr>
          <p:spPr>
            <a:xfrm>
              <a:off x="1857018" y="1357536"/>
              <a:ext cx="1332198" cy="356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9530" tIns="29530" rIns="29530" bIns="29530" numCol="1" anchor="ctr">
              <a:spAutoFit/>
            </a:bodyPr>
            <a:lstStyle>
              <a:lvl1pPr defTabSz="410765">
                <a:lnSpc>
                  <a:spcPct val="80000"/>
                </a:lnSpc>
                <a:defRPr sz="24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rPr lang="en-US" sz="2646" dirty="0"/>
                <a:t> </a:t>
              </a:r>
              <a:r>
                <a:rPr sz="2646" dirty="0"/>
                <a:t>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549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9E67E01D-8A48-BE4D-BF42-1ECFC2324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13346"/>
            <a:ext cx="5856790" cy="5371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AutoShape 3">
            <a:extLst>
              <a:ext uri="{FF2B5EF4-FFF2-40B4-BE49-F238E27FC236}">
                <a16:creationId xmlns:a16="http://schemas.microsoft.com/office/drawing/2014/main" id="{72FA1918-40AD-DA49-AF20-28ADDC017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6308725"/>
            <a:ext cx="182563" cy="365125"/>
          </a:xfrm>
          <a:prstGeom prst="roundRect">
            <a:avLst>
              <a:gd name="adj" fmla="val 875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C33BC06A-5475-4E4C-A04C-F55174B92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68638"/>
            <a:ext cx="8229600" cy="49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												(p. 31 in textbook)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4CC500-BE7A-BD4D-B7DC-CA1FA6C7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Incremental Q-value estimate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8BE2A63-172E-F643-A90D-33AB4FEF9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Text Box 3">
            <a:extLst>
              <a:ext uri="{FF2B5EF4-FFF2-40B4-BE49-F238E27FC236}">
                <a16:creationId xmlns:a16="http://schemas.microsoft.com/office/drawing/2014/main" id="{238C0B6B-46D1-594F-BDAF-9ED6A34B0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9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We want to estimate this: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Actually, we can use our previous Q-value: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We will see this form of update rule a lot: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									</a:t>
            </a:r>
          </a:p>
        </p:txBody>
      </p:sp>
      <p:grpSp>
        <p:nvGrpSpPr>
          <p:cNvPr id="23556" name="Group 4">
            <a:extLst>
              <a:ext uri="{FF2B5EF4-FFF2-40B4-BE49-F238E27FC236}">
                <a16:creationId xmlns:a16="http://schemas.microsoft.com/office/drawing/2014/main" id="{3C03364D-C647-7F4F-A7B4-FCC855C016C7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92325"/>
            <a:ext cx="6399213" cy="1077913"/>
            <a:chOff x="1152" y="2304"/>
            <a:chExt cx="4031" cy="679"/>
          </a:xfrm>
        </p:grpSpPr>
        <p:pic>
          <p:nvPicPr>
            <p:cNvPr id="23557" name="Picture 5">
              <a:extLst>
                <a:ext uri="{FF2B5EF4-FFF2-40B4-BE49-F238E27FC236}">
                  <a16:creationId xmlns:a16="http://schemas.microsoft.com/office/drawing/2014/main" id="{0963D52C-7362-7946-8747-452190E2E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" y="2304"/>
              <a:ext cx="304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3558" name="Picture 6">
              <a:extLst>
                <a:ext uri="{FF2B5EF4-FFF2-40B4-BE49-F238E27FC236}">
                  <a16:creationId xmlns:a16="http://schemas.microsoft.com/office/drawing/2014/main" id="{B15365E2-B341-DD45-BB13-5E9A5FBEF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349"/>
              <a:ext cx="1013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23559" name="Picture 7">
            <a:extLst>
              <a:ext uri="{FF2B5EF4-FFF2-40B4-BE49-F238E27FC236}">
                <a16:creationId xmlns:a16="http://schemas.microsoft.com/office/drawing/2014/main" id="{5B693F48-C92E-7546-9B41-ADA543EB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715000"/>
            <a:ext cx="8229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280E2F90-CEFF-6E47-9880-FB3E5F36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Incremental Q-value estimate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FD5D62-201D-6C48-96E0-E5901B878279}"/>
              </a:ext>
            </a:extLst>
          </p:cNvPr>
          <p:cNvSpPr/>
          <p:nvPr/>
        </p:nvSpPr>
        <p:spPr>
          <a:xfrm>
            <a:off x="8228013" y="6553835"/>
            <a:ext cx="819675" cy="737552"/>
          </a:xfrm>
          <a:custGeom>
            <a:avLst>
              <a:gd name="f0" fmla="val -16509"/>
              <a:gd name="f1" fmla="val -803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error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9A21E5D-CE02-8949-8FE0-6A611E7A6C3F}"/>
              </a:ext>
            </a:extLst>
          </p:cNvPr>
          <p:cNvSpPr/>
          <p:nvPr/>
        </p:nvSpPr>
        <p:spPr>
          <a:xfrm>
            <a:off x="5809456" y="6495257"/>
            <a:ext cx="363565" cy="549275"/>
          </a:xfrm>
          <a:custGeom>
            <a:avLst>
              <a:gd name="f0" fmla="val -16509"/>
              <a:gd name="f1" fmla="val -803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alt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1B67B516-F19B-AB4F-8D0A-A0F96B2A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2" y="1192192"/>
            <a:ext cx="822960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0F1FDAA1-2E99-6547-B25F-1CCC992D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182565"/>
            <a:ext cx="8694539" cy="969116"/>
          </a:xfrm>
        </p:spPr>
        <p:txBody>
          <a:bodyPr/>
          <a:lstStyle/>
          <a:p>
            <a:r>
              <a:rPr lang="en-US" dirty="0"/>
              <a:t>Example: 10-armed bandit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DB07D4EE-460E-BF44-AA87-BC49DE38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31966"/>
            <a:ext cx="7998106" cy="6461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17BF6FD-B3ED-FA44-A104-FE627BA5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182565"/>
            <a:ext cx="8694539" cy="969116"/>
          </a:xfrm>
        </p:spPr>
        <p:txBody>
          <a:bodyPr/>
          <a:lstStyle/>
          <a:p>
            <a:r>
              <a:rPr lang="en-US" dirty="0"/>
              <a:t>Example: 10-armed bandit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F318F-37DD-7A48-BC53-60938EA38CE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0059" y="2127991"/>
            <a:ext cx="506304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49AE81-6F53-9541-B0A7-353FE2030C6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2880" y="1097280"/>
            <a:ext cx="9578160" cy="862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BB028-935B-9C45-90B7-2E2BF0193E95}"/>
              </a:ext>
            </a:extLst>
          </p:cNvPr>
          <p:cNvSpPr txBox="1"/>
          <p:nvPr/>
        </p:nvSpPr>
        <p:spPr>
          <a:xfrm>
            <a:off x="2667964" y="7151823"/>
            <a:ext cx="120779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Figure 2.2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F062A0-5C80-BA4B-91CF-4C93376D3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94796"/>
          </a:xfrm>
        </p:spPr>
        <p:txBody>
          <a:bodyPr>
            <a:normAutofit fontScale="90000"/>
          </a:bodyPr>
          <a:lstStyle/>
          <a:p>
            <a:r>
              <a:rPr lang="en-US" dirty="0"/>
              <a:t>Think-pair-share question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80E9D1-ABAA-D049-8E53-64C0ABCE004D}"/>
              </a:ext>
            </a:extLst>
          </p:cNvPr>
          <p:cNvSpPr/>
          <p:nvPr/>
        </p:nvSpPr>
        <p:spPr>
          <a:xfrm>
            <a:off x="6220111" y="2509036"/>
            <a:ext cx="3540929" cy="12708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Don’t need to be quantitative about intermediate performance only in the limit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722F0-69EE-ED8D-03C4-080A75CEEE90}"/>
              </a:ext>
            </a:extLst>
          </p:cNvPr>
          <p:cNvSpPr txBox="1"/>
          <p:nvPr/>
        </p:nvSpPr>
        <p:spPr>
          <a:xfrm>
            <a:off x="6524350" y="3996260"/>
            <a:ext cx="2749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 use Q* and </a:t>
            </a:r>
            <a:r>
              <a:rPr lang="en-US" dirty="0" err="1"/>
              <a:t>Q</a:t>
            </a:r>
            <a:r>
              <a:rPr lang="en-US" baseline="30000" dirty="0" err="1"/>
              <a:t>avg</a:t>
            </a:r>
            <a:r>
              <a:rPr lang="en-US" baseline="30000" dirty="0"/>
              <a:t> </a:t>
            </a:r>
          </a:p>
          <a:p>
            <a:pPr algn="ctr"/>
            <a:r>
              <a:rPr lang="en-US" dirty="0"/>
              <a:t>instead of the actual values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484957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B82D-B07C-BF4C-B477-A4E0AD2D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A1C16-2006-324E-9EC8-636C10E6D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3"/>
            <a:ext cx="8694539" cy="51447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For a fixed number of actions need to calculate area under the curve</a:t>
            </a:r>
          </a:p>
          <a:p>
            <a:r>
              <a:rPr lang="en-US" dirty="0"/>
              <a:t>Optimal average reward in the limit:</a:t>
            </a:r>
          </a:p>
          <a:p>
            <a:pPr lvl="1"/>
            <a:r>
              <a:rPr lang="en-US" dirty="0"/>
              <a:t>(1-𝜺)Q*+ 𝜺 </a:t>
            </a:r>
            <a:r>
              <a:rPr lang="en-US" dirty="0" err="1"/>
              <a:t>Q</a:t>
            </a:r>
            <a:r>
              <a:rPr lang="en-US" baseline="30000" dirty="0" err="1"/>
              <a:t>avg</a:t>
            </a:r>
            <a:endParaRPr lang="en-US" baseline="30000" dirty="0"/>
          </a:p>
          <a:p>
            <a:pPr lvl="1"/>
            <a:r>
              <a:rPr lang="en-US" dirty="0"/>
              <a:t>For 𝜺=0.1 </a:t>
            </a:r>
          </a:p>
          <a:p>
            <a:pPr lvl="1"/>
            <a:r>
              <a:rPr lang="en-US" dirty="0"/>
              <a:t>For 𝜺=0.01 </a:t>
            </a:r>
          </a:p>
          <a:p>
            <a:r>
              <a:rPr lang="en-US" dirty="0"/>
              <a:t>Probability of selecting optimal action (in the limit):</a:t>
            </a:r>
          </a:p>
          <a:p>
            <a:pPr lvl="1"/>
            <a:r>
              <a:rPr lang="en-US" dirty="0"/>
              <a:t> 1-𝜺+ 𝜺 x 1/</a:t>
            </a:r>
            <a:r>
              <a:rPr lang="en-US" dirty="0" err="1"/>
              <a:t>numAct</a:t>
            </a:r>
            <a:endParaRPr lang="en-US" dirty="0"/>
          </a:p>
          <a:p>
            <a:pPr lvl="1"/>
            <a:r>
              <a:rPr lang="en-US" dirty="0"/>
              <a:t>For 𝜺=0.1 .9+.1x1/10=.9+.01=.91</a:t>
            </a:r>
          </a:p>
          <a:p>
            <a:pPr lvl="1"/>
            <a:r>
              <a:rPr lang="en-US" dirty="0"/>
              <a:t>For 𝜺=0.01 .99+.01x1/10=.99+.001=.991 </a:t>
            </a:r>
          </a:p>
          <a:p>
            <a:r>
              <a:rPr lang="en-US" dirty="0"/>
              <a:t>Difference in prob of selecting optimal action</a:t>
            </a:r>
          </a:p>
          <a:p>
            <a:pPr lvl="1"/>
            <a:r>
              <a:rPr lang="en-US" dirty="0"/>
              <a:t>1-𝜺</a:t>
            </a:r>
            <a:r>
              <a:rPr lang="en-US" baseline="-25000" dirty="0"/>
              <a:t>1</a:t>
            </a:r>
            <a:r>
              <a:rPr lang="en-US" dirty="0"/>
              <a:t>+ 𝜺</a:t>
            </a:r>
            <a:r>
              <a:rPr lang="en-US" baseline="-25000" dirty="0"/>
              <a:t>1</a:t>
            </a:r>
            <a:r>
              <a:rPr lang="en-US" dirty="0"/>
              <a:t> x 1/</a:t>
            </a:r>
            <a:r>
              <a:rPr lang="en-US" dirty="0" err="1"/>
              <a:t>numAct</a:t>
            </a:r>
            <a:r>
              <a:rPr lang="en-US" dirty="0"/>
              <a:t> – (1-𝜺</a:t>
            </a:r>
            <a:r>
              <a:rPr lang="en-US" baseline="-25000" dirty="0"/>
              <a:t>2</a:t>
            </a:r>
            <a:r>
              <a:rPr lang="en-US" dirty="0"/>
              <a:t>+ 𝜺</a:t>
            </a:r>
            <a:r>
              <a:rPr lang="en-US" baseline="-25000" dirty="0"/>
              <a:t>2</a:t>
            </a:r>
            <a:r>
              <a:rPr lang="en-US" dirty="0"/>
              <a:t> x 1/</a:t>
            </a:r>
            <a:r>
              <a:rPr lang="en-US" dirty="0" err="1"/>
              <a:t>numAct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1-.01+.01x.1-(1-.1+.1x.1)=.99+.001-(.9+.01)=.081</a:t>
            </a:r>
          </a:p>
          <a:p>
            <a:r>
              <a:rPr lang="en-US" dirty="0"/>
              <a:t>Difference in average reward in the limit</a:t>
            </a:r>
          </a:p>
          <a:p>
            <a:pPr lvl="1"/>
            <a:r>
              <a:rPr lang="en-US" dirty="0"/>
              <a:t>.991Q*+.009Qavg-.91Q*-.09Qavg=Q*(.991-.91)+</a:t>
            </a:r>
            <a:r>
              <a:rPr lang="en-US" dirty="0" err="1"/>
              <a:t>Qavg</a:t>
            </a:r>
            <a:r>
              <a:rPr lang="en-US" dirty="0"/>
              <a:t>(.009-.09)</a:t>
            </a:r>
          </a:p>
          <a:p>
            <a:pPr lvl="1"/>
            <a:r>
              <a:rPr lang="en-US" dirty="0"/>
              <a:t>.081Q*-.081Qavg</a:t>
            </a:r>
          </a:p>
        </p:txBody>
      </p:sp>
    </p:spTree>
    <p:extLst>
      <p:ext uri="{BB962C8B-B14F-4D97-AF65-F5344CB8AC3E}">
        <p14:creationId xmlns:p14="http://schemas.microsoft.com/office/powerpoint/2010/main" val="47915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948E55D2-6155-5D4A-B2CB-65A7F46D5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8"/>
          <a:stretch/>
        </p:blipFill>
        <p:spPr bwMode="auto">
          <a:xfrm>
            <a:off x="914400" y="1180621"/>
            <a:ext cx="8229600" cy="5798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67E1C2FF-0726-9945-8434-B140CCCE2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946969"/>
            <a:ext cx="8229600" cy="35997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Questions: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1. Why does greedy (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= 0) behave poorly?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2. Is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= 0.1 strictly better than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= 0.01?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3. What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should you choose</a:t>
            </a:r>
            <a:r>
              <a:rPr lang="en-US" altLang="en-US" sz="2400" dirty="0"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C6396E85-9B6C-4A4D-9A0D-02E50208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182565"/>
            <a:ext cx="8694539" cy="969116"/>
          </a:xfrm>
        </p:spPr>
        <p:txBody>
          <a:bodyPr/>
          <a:lstStyle/>
          <a:p>
            <a:r>
              <a:rPr lang="en-US" dirty="0"/>
              <a:t>Example: 10-armed bandit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66DE00E-BDA1-2045-AC5E-E38A9A3C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3768"/>
            <a:ext cx="822960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5" name="Text Box 3">
            <a:extLst>
              <a:ext uri="{FF2B5EF4-FFF2-40B4-BE49-F238E27FC236}">
                <a16:creationId xmlns:a16="http://schemas.microsoft.com/office/drawing/2014/main" id="{D8501A11-A9B9-DC44-9F4F-1D086624D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61568"/>
            <a:ext cx="8229600" cy="96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What if the true action-values q* change over time?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47FAC3E9-E77E-9845-BA43-8252BE2E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182565"/>
            <a:ext cx="8694539" cy="969116"/>
          </a:xfrm>
        </p:spPr>
        <p:txBody>
          <a:bodyPr/>
          <a:lstStyle/>
          <a:p>
            <a:r>
              <a:rPr lang="en-US" dirty="0"/>
              <a:t>Example: 10-armed bandit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DF627B1A-3EF6-D144-86F3-BAE19128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80618"/>
            <a:ext cx="822960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Text Box 3">
            <a:extLst>
              <a:ext uri="{FF2B5EF4-FFF2-40B4-BE49-F238E27FC236}">
                <a16:creationId xmlns:a16="http://schemas.microsoft.com/office/drawing/2014/main" id="{605C80DD-765E-EB4E-A188-3FD185BCF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15268"/>
            <a:ext cx="8229600" cy="96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What if the true action-values q* change over time?</a:t>
            </a:r>
          </a:p>
          <a:p>
            <a:r>
              <a:rPr lang="en-US" altLang="en-US" sz="2400" b="1" dirty="0">
                <a:cs typeface="Segoe UI" panose="020B0502040204020203" pitchFamily="34" charset="0"/>
              </a:rPr>
              <a:t>Non-stationary</a:t>
            </a:r>
            <a:r>
              <a:rPr lang="en-US" altLang="en-US" sz="2400" dirty="0">
                <a:cs typeface="Segoe UI" panose="020B0502040204020203" pitchFamily="34" charset="0"/>
              </a:rPr>
              <a:t> problem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96989BA3-39DD-F74F-A255-F081DDDEE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182565"/>
            <a:ext cx="8694539" cy="969116"/>
          </a:xfrm>
        </p:spPr>
        <p:txBody>
          <a:bodyPr/>
          <a:lstStyle/>
          <a:p>
            <a:r>
              <a:rPr lang="en-US" dirty="0"/>
              <a:t>Example: 10-armed bandit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9D5E2E92-41F7-FD40-A7FA-5F235A32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1" name="Text Box 3">
            <a:extLst>
              <a:ext uri="{FF2B5EF4-FFF2-40B4-BE49-F238E27FC236}">
                <a16:creationId xmlns:a16="http://schemas.microsoft.com/office/drawing/2014/main" id="{A1FF663A-BA8E-1A4E-A81D-ECEAEA869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What might go wrong with sample averages?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05B349EF-F993-5846-A95B-A871F986EFE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743200"/>
            <a:ext cx="6399213" cy="1077913"/>
            <a:chOff x="1152" y="1728"/>
            <a:chExt cx="4031" cy="679"/>
          </a:xfrm>
        </p:grpSpPr>
        <p:pic>
          <p:nvPicPr>
            <p:cNvPr id="32773" name="Picture 5">
              <a:extLst>
                <a:ext uri="{FF2B5EF4-FFF2-40B4-BE49-F238E27FC236}">
                  <a16:creationId xmlns:a16="http://schemas.microsoft.com/office/drawing/2014/main" id="{5DD6C715-B427-FD47-9A8E-5C6860D43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" y="1728"/>
              <a:ext cx="304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774" name="Picture 6">
              <a:extLst>
                <a:ext uri="{FF2B5EF4-FFF2-40B4-BE49-F238E27FC236}">
                  <a16:creationId xmlns:a16="http://schemas.microsoft.com/office/drawing/2014/main" id="{69CB96C0-42A2-8947-8558-0D7B458A6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773"/>
              <a:ext cx="1013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0" name="Title 4">
            <a:extLst>
              <a:ext uri="{FF2B5EF4-FFF2-40B4-BE49-F238E27FC236}">
                <a16:creationId xmlns:a16="http://schemas.microsoft.com/office/drawing/2014/main" id="{7C4704C4-444F-FE42-BC8D-18DB7450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85536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 Q-value estimate</a:t>
            </a:r>
          </a:p>
        </p:txBody>
      </p:sp>
    </p:spTree>
    <p:extLst>
      <p:ext uri="{BB962C8B-B14F-4D97-AF65-F5344CB8AC3E}">
        <p14:creationId xmlns:p14="http://schemas.microsoft.com/office/powerpoint/2010/main" val="3292533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9689-6584-3B47-B348-86C36838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 domains (from the book)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6087-2984-F14E-B52C-5BA24BB0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to play chess against an opponent</a:t>
            </a:r>
          </a:p>
          <a:p>
            <a:r>
              <a:rPr lang="en-US" dirty="0"/>
              <a:t>A gazelle calf learning to walk</a:t>
            </a:r>
          </a:p>
          <a:p>
            <a:r>
              <a:rPr lang="en-US" dirty="0"/>
              <a:t>A mobile robot learning to efficiently pick up trash</a:t>
            </a:r>
          </a:p>
          <a:p>
            <a:r>
              <a:rPr lang="en-US" dirty="0"/>
              <a:t>Other examples?</a:t>
            </a:r>
          </a:p>
        </p:txBody>
      </p:sp>
    </p:spTree>
    <p:extLst>
      <p:ext uri="{BB962C8B-B14F-4D97-AF65-F5344CB8AC3E}">
        <p14:creationId xmlns:p14="http://schemas.microsoft.com/office/powerpoint/2010/main" val="136403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9D5E2E92-41F7-FD40-A7FA-5F235A32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1" name="Text Box 3">
            <a:extLst>
              <a:ext uri="{FF2B5EF4-FFF2-40B4-BE49-F238E27FC236}">
                <a16:creationId xmlns:a16="http://schemas.microsoft.com/office/drawing/2014/main" id="{A1FF663A-BA8E-1A4E-A81D-ECEAEA869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What might go wrong with sample averages?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 simple modification: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05B349EF-F993-5846-A95B-A871F986EFE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743200"/>
            <a:ext cx="6399213" cy="1077913"/>
            <a:chOff x="1152" y="1728"/>
            <a:chExt cx="4031" cy="679"/>
          </a:xfrm>
        </p:grpSpPr>
        <p:pic>
          <p:nvPicPr>
            <p:cNvPr id="32773" name="Picture 5">
              <a:extLst>
                <a:ext uri="{FF2B5EF4-FFF2-40B4-BE49-F238E27FC236}">
                  <a16:creationId xmlns:a16="http://schemas.microsoft.com/office/drawing/2014/main" id="{5DD6C715-B427-FD47-9A8E-5C6860D43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" y="1728"/>
              <a:ext cx="304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774" name="Picture 6">
              <a:extLst>
                <a:ext uri="{FF2B5EF4-FFF2-40B4-BE49-F238E27FC236}">
                  <a16:creationId xmlns:a16="http://schemas.microsoft.com/office/drawing/2014/main" id="{69CB96C0-42A2-8947-8558-0D7B458A6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773"/>
              <a:ext cx="1013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2775" name="Picture 7">
            <a:extLst>
              <a:ext uri="{FF2B5EF4-FFF2-40B4-BE49-F238E27FC236}">
                <a16:creationId xmlns:a16="http://schemas.microsoft.com/office/drawing/2014/main" id="{F6DB4EEA-B18D-6640-A3FE-B3D52679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5029200"/>
            <a:ext cx="5746750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C4704C4-444F-FE42-BC8D-18DB7450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85536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 Q-value estimate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9D5E2E92-41F7-FD40-A7FA-5F235A32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771" name="Text Box 3">
            <a:extLst>
              <a:ext uri="{FF2B5EF4-FFF2-40B4-BE49-F238E27FC236}">
                <a16:creationId xmlns:a16="http://schemas.microsoft.com/office/drawing/2014/main" id="{A1FF663A-BA8E-1A4E-A81D-ECEAEA869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3188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What might go wrong with sample averages?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A simple modification (exponential recency-weighted avg):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 dirty="0">
                <a:cs typeface="Segoe UI" panose="020B0502040204020203" pitchFamily="34" charset="0"/>
              </a:rPr>
              <a:t> is the </a:t>
            </a:r>
            <a:r>
              <a:rPr lang="en-US" altLang="en-US" sz="2400" b="1" dirty="0">
                <a:cs typeface="Segoe UI" panose="020B0502040204020203" pitchFamily="34" charset="0"/>
              </a:rPr>
              <a:t>step-size parameter</a:t>
            </a:r>
            <a:r>
              <a:rPr lang="en-US" altLang="en-US" sz="2400" dirty="0">
                <a:cs typeface="Segoe UI" panose="020B0502040204020203" pitchFamily="34" charset="0"/>
              </a:rPr>
              <a:t>, 0 &lt;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 dirty="0">
                <a:cs typeface="Segoe UI" panose="020B0502040204020203" pitchFamily="34" charset="0"/>
              </a:rPr>
              <a:t> </a:t>
            </a: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≤</a:t>
            </a:r>
            <a:r>
              <a:rPr lang="en-US" altLang="en-US" sz="2400" dirty="0">
                <a:cs typeface="Segoe UI" panose="020B0502040204020203" pitchFamily="34" charset="0"/>
              </a:rPr>
              <a:t> 1</a:t>
            </a: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05B349EF-F993-5846-A95B-A871F986EFE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743200"/>
            <a:ext cx="6399213" cy="1077913"/>
            <a:chOff x="1152" y="1728"/>
            <a:chExt cx="4031" cy="679"/>
          </a:xfrm>
        </p:grpSpPr>
        <p:pic>
          <p:nvPicPr>
            <p:cNvPr id="32773" name="Picture 5">
              <a:extLst>
                <a:ext uri="{FF2B5EF4-FFF2-40B4-BE49-F238E27FC236}">
                  <a16:creationId xmlns:a16="http://schemas.microsoft.com/office/drawing/2014/main" id="{5DD6C715-B427-FD47-9A8E-5C6860D43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" y="1728"/>
              <a:ext cx="3047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774" name="Picture 6">
              <a:extLst>
                <a:ext uri="{FF2B5EF4-FFF2-40B4-BE49-F238E27FC236}">
                  <a16:creationId xmlns:a16="http://schemas.microsoft.com/office/drawing/2014/main" id="{69CB96C0-42A2-8947-8558-0D7B458A6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773"/>
              <a:ext cx="1013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2775" name="Picture 7">
            <a:extLst>
              <a:ext uri="{FF2B5EF4-FFF2-40B4-BE49-F238E27FC236}">
                <a16:creationId xmlns:a16="http://schemas.microsoft.com/office/drawing/2014/main" id="{F6DB4EEA-B18D-6640-A3FE-B3D52679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5029200"/>
            <a:ext cx="5746750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C4704C4-444F-FE42-BC8D-18DB7450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85536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 Q-value estimate</a:t>
            </a:r>
          </a:p>
        </p:txBody>
      </p:sp>
    </p:spTree>
    <p:extLst>
      <p:ext uri="{BB962C8B-B14F-4D97-AF65-F5344CB8AC3E}">
        <p14:creationId xmlns:p14="http://schemas.microsoft.com/office/powerpoint/2010/main" val="2189625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FA3FB7A7-3447-B543-BBFD-68D42BA0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Where is the “exponential”?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2D070B28-4275-AF43-9051-78EA4CB4E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0"/>
          <a:stretch/>
        </p:blipFill>
        <p:spPr bwMode="auto">
          <a:xfrm>
            <a:off x="914400" y="2286000"/>
            <a:ext cx="8229600" cy="40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0AE07B-4D5C-3345-ADE7-439A9929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C91BA6CF-43EF-F14E-BD64-04574CD72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Where is the “exponential”?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Note (diminishing) bias toward Q</a:t>
            </a:r>
            <a:r>
              <a:rPr lang="en-US" altLang="en-US" sz="2400" baseline="-33000">
                <a:cs typeface="Segoe UI" panose="020B0502040204020203" pitchFamily="34" charset="0"/>
              </a:rPr>
              <a:t>1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99212356-2209-594E-92C4-A5422E3AA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"/>
          <a:stretch/>
        </p:blipFill>
        <p:spPr bwMode="auto">
          <a:xfrm>
            <a:off x="914400" y="2286000"/>
            <a:ext cx="8229600" cy="405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738700-BF82-B94C-8A3C-1A08D017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99B5C57D-5C5B-A547-9F73-208BC0F56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Step size may vary with step (e.g., sample average):</a:t>
            </a: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026D726D-52EF-2246-ACAE-6DBE0F0A7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1875100"/>
            <a:ext cx="2206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B24816-BA08-694D-8674-71746AFE3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FB3B68A2-E11A-5244-BEA4-4BCE5372F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Step size may vary with step (e.g., sample average):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To ensure convergence with probability 1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(result from stochastic approximation theory):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6A550B77-7129-2B41-8D7A-E91640FE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1875100"/>
            <a:ext cx="2206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6F535331-FFB8-ED44-AD10-82824737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64008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7D0CFF-CB07-3544-86C7-D1AE3DF7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06AEDB69-C962-0346-B470-1902A5060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Step size may vary with step (e.g., sample average):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To ensure convergence with probability 1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(result from stochastic approximation theory):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000" dirty="0">
                <a:cs typeface="Segoe UI" panose="020B0502040204020203" pitchFamily="34" charset="0"/>
              </a:rPr>
              <a:t>	Large enough to				Small enough to</a:t>
            </a:r>
            <a:br>
              <a:rPr lang="en-US" altLang="en-US" sz="2000" dirty="0">
                <a:cs typeface="Segoe UI" panose="020B0502040204020203" pitchFamily="34" charset="0"/>
              </a:rPr>
            </a:br>
            <a:r>
              <a:rPr lang="en-US" altLang="en-US" sz="2000" dirty="0">
                <a:cs typeface="Segoe UI" panose="020B0502040204020203" pitchFamily="34" charset="0"/>
              </a:rPr>
              <a:t>	overcome initial bias			guarantee convergence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ADC0D809-2591-2A4C-96FF-17B99298D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1875100"/>
            <a:ext cx="2206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B2C1BAEA-6FE0-B446-8F74-D2B2C967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64008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21D6040-1F4E-E540-A85A-BECFCBB9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522D007C-08B5-1C4B-A900-D895C0A56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99" y="1371600"/>
            <a:ext cx="9028253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Step size may vary with step (e.g., sample average):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To ensure convergence with probability 1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(result from stochastic approximation theory):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	</a:t>
            </a:r>
            <a:r>
              <a:rPr lang="en-US" altLang="en-US" sz="2000" dirty="0">
                <a:cs typeface="Segoe UI" panose="020B0502040204020203" pitchFamily="34" charset="0"/>
              </a:rPr>
              <a:t>Large enough to				Small enough to</a:t>
            </a:r>
            <a:br>
              <a:rPr lang="en-US" altLang="en-US" sz="2000" dirty="0">
                <a:cs typeface="Segoe UI" panose="020B0502040204020203" pitchFamily="34" charset="0"/>
              </a:rPr>
            </a:br>
            <a:r>
              <a:rPr lang="en-US" altLang="en-US" sz="2000" dirty="0">
                <a:cs typeface="Segoe UI" panose="020B0502040204020203" pitchFamily="34" charset="0"/>
              </a:rPr>
              <a:t>	overcome initial bias			guarantee convergence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Does constant step-size 					satisfy this?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21C2C73-E5EB-1D4F-AE26-297E2900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1875100"/>
            <a:ext cx="2206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2F5358FE-50EE-7C4D-A186-1AB097A4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64008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7" name="Picture 5">
            <a:extLst>
              <a:ext uri="{FF2B5EF4-FFF2-40B4-BE49-F238E27FC236}">
                <a16:creationId xmlns:a16="http://schemas.microsoft.com/office/drawing/2014/main" id="{E92A62B8-4F00-A340-A644-DFE9F26F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03" y="6070600"/>
            <a:ext cx="18288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63658C-0143-AC44-8820-606F35D4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>
            <a:extLst>
              <a:ext uri="{FF2B5EF4-FFF2-40B4-BE49-F238E27FC236}">
                <a16:creationId xmlns:a16="http://schemas.microsoft.com/office/drawing/2014/main" id="{522D007C-08B5-1C4B-A900-D895C0A56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399" y="1371600"/>
            <a:ext cx="9028253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Step size may vary with step (e.g., sample average):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To ensure convergence with probability 1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(result from stochastic approximation theory):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	</a:t>
            </a:r>
            <a:r>
              <a:rPr lang="en-US" altLang="en-US" sz="2000" dirty="0">
                <a:cs typeface="Segoe UI" panose="020B0502040204020203" pitchFamily="34" charset="0"/>
              </a:rPr>
              <a:t>Large enough to				Small enough to</a:t>
            </a:r>
            <a:br>
              <a:rPr lang="en-US" altLang="en-US" sz="2000" dirty="0">
                <a:cs typeface="Segoe UI" panose="020B0502040204020203" pitchFamily="34" charset="0"/>
              </a:rPr>
            </a:br>
            <a:r>
              <a:rPr lang="en-US" altLang="en-US" sz="2000" dirty="0">
                <a:cs typeface="Segoe UI" panose="020B0502040204020203" pitchFamily="34" charset="0"/>
              </a:rPr>
              <a:t>	overcome initial bias			guarantee convergence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Does constant step-size 					satisfy this?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721C2C73-E5EB-1D4F-AE26-297E2900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1875100"/>
            <a:ext cx="22066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2F5358FE-50EE-7C4D-A186-1AB097A4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64008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7" name="Picture 5">
            <a:extLst>
              <a:ext uri="{FF2B5EF4-FFF2-40B4-BE49-F238E27FC236}">
                <a16:creationId xmlns:a16="http://schemas.microsoft.com/office/drawing/2014/main" id="{E92A62B8-4F00-A340-A644-DFE9F26F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03" y="6070600"/>
            <a:ext cx="18288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63658C-0143-AC44-8820-606F35D4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178F04A-5185-500B-0EA1-E536C2848E2B}"/>
              </a:ext>
            </a:extLst>
          </p:cNvPr>
          <p:cNvSpPr/>
          <p:nvPr/>
        </p:nvSpPr>
        <p:spPr>
          <a:xfrm>
            <a:off x="1211177" y="6756855"/>
            <a:ext cx="3265499" cy="616088"/>
          </a:xfrm>
          <a:custGeom>
            <a:avLst>
              <a:gd name="f0" fmla="val 7514"/>
              <a:gd name="f1" fmla="val -3051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What happens when 𝛼=1?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54749D0-40D3-B1A9-B0FF-883E86452456}"/>
              </a:ext>
            </a:extLst>
          </p:cNvPr>
          <p:cNvSpPr/>
          <p:nvPr/>
        </p:nvSpPr>
        <p:spPr>
          <a:xfrm>
            <a:off x="5900727" y="6756855"/>
            <a:ext cx="3265499" cy="616088"/>
          </a:xfrm>
          <a:custGeom>
            <a:avLst>
              <a:gd name="f0" fmla="val 13026"/>
              <a:gd name="f1" fmla="val -3213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What happens when 𝛼=0?</a:t>
            </a:r>
          </a:p>
        </p:txBody>
      </p:sp>
    </p:spTree>
    <p:extLst>
      <p:ext uri="{BB962C8B-B14F-4D97-AF65-F5344CB8AC3E}">
        <p14:creationId xmlns:p14="http://schemas.microsoft.com/office/powerpoint/2010/main" val="754094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o assure convergence with probability 1:…"/>
          <p:cNvSpPr txBox="1">
            <a:spLocks noGrp="1"/>
          </p:cNvSpPr>
          <p:nvPr>
            <p:ph type="body" idx="1"/>
          </p:nvPr>
        </p:nvSpPr>
        <p:spPr>
          <a:xfrm>
            <a:off x="617483" y="1872469"/>
            <a:ext cx="8603068" cy="4878202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dirty="0"/>
              <a:t>To assure convergence with probability 1:</a:t>
            </a:r>
          </a:p>
          <a:p>
            <a:endParaRPr dirty="0"/>
          </a:p>
          <a:p>
            <a:endParaRPr dirty="0"/>
          </a:p>
          <a:p>
            <a:pPr>
              <a:spcBef>
                <a:spcPts val="4519"/>
              </a:spcBef>
            </a:pPr>
            <a:endParaRPr lang="en-US" dirty="0"/>
          </a:p>
          <a:p>
            <a:pPr>
              <a:spcBef>
                <a:spcPts val="4519"/>
              </a:spcBef>
            </a:pPr>
            <a:r>
              <a:rPr dirty="0"/>
              <a:t>e.g., </a:t>
            </a:r>
          </a:p>
          <a:p>
            <a:pPr>
              <a:spcBef>
                <a:spcPts val="3968"/>
              </a:spcBef>
            </a:pPr>
            <a:r>
              <a:rPr lang="en-US" dirty="0"/>
              <a:t>n</a:t>
            </a:r>
            <a:r>
              <a:rPr dirty="0"/>
              <a:t>ot</a:t>
            </a:r>
            <a:r>
              <a:rPr lang="en-US" dirty="0"/>
              <a:t>                or </a:t>
            </a:r>
            <a:r>
              <a:rPr dirty="0"/>
              <a:t> 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30" y="4956168"/>
            <a:ext cx="962217" cy="611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928" y="5914774"/>
            <a:ext cx="1067074" cy="59313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."/>
          <p:cNvSpPr txBox="1"/>
          <p:nvPr/>
        </p:nvSpPr>
        <p:spPr>
          <a:xfrm>
            <a:off x="2146554" y="4968263"/>
            <a:ext cx="165989" cy="367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5998" tIns="55998" rIns="55998" bIns="55998" anchor="ctr">
            <a:spAutoFit/>
          </a:bodyPr>
          <a:lstStyle>
            <a:lvl1pPr>
              <a:defRPr sz="1500"/>
            </a:lvl1pPr>
          </a:lstStyle>
          <a:p>
            <a:r>
              <a:rPr sz="1653" dirty="0"/>
              <a:t>.</a:t>
            </a:r>
          </a:p>
        </p:txBody>
      </p:sp>
      <p:sp>
        <p:nvSpPr>
          <p:cNvPr id="139" name="."/>
          <p:cNvSpPr txBox="1"/>
          <p:nvPr/>
        </p:nvSpPr>
        <p:spPr>
          <a:xfrm>
            <a:off x="2166350" y="5887539"/>
            <a:ext cx="165989" cy="367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5998" tIns="55998" rIns="55998" bIns="55998" anchor="ctr">
            <a:spAutoFit/>
          </a:bodyPr>
          <a:lstStyle>
            <a:lvl1pPr>
              <a:defRPr sz="1500"/>
            </a:lvl1pPr>
          </a:lstStyle>
          <a:p>
            <a:r>
              <a:rPr sz="1653"/>
              <a:t>.</a:t>
            </a:r>
          </a:p>
        </p:txBody>
      </p:sp>
      <p:sp>
        <p:nvSpPr>
          <p:cNvPr id="140" name="."/>
          <p:cNvSpPr txBox="1"/>
          <p:nvPr/>
        </p:nvSpPr>
        <p:spPr>
          <a:xfrm>
            <a:off x="7128213" y="5319751"/>
            <a:ext cx="165989" cy="367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5998" tIns="55998" rIns="55998" bIns="55998" anchor="ctr">
            <a:spAutoFit/>
          </a:bodyPr>
          <a:lstStyle>
            <a:lvl1pPr>
              <a:defRPr sz="1500"/>
            </a:lvl1pPr>
          </a:lstStyle>
          <a:p>
            <a:r>
              <a:rPr sz="1653"/>
              <a:t>.</a:t>
            </a: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A2B444D3-05B8-5D40-98CA-3498FB4D4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74"/>
          <a:stretch/>
        </p:blipFill>
        <p:spPr>
          <a:xfrm>
            <a:off x="3498685" y="5903061"/>
            <a:ext cx="653331" cy="5931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F5D2BB-7604-7941-82DB-ABB560A2D31B}"/>
              </a:ext>
            </a:extLst>
          </p:cNvPr>
          <p:cNvSpPr/>
          <p:nvPr/>
        </p:nvSpPr>
        <p:spPr>
          <a:xfrm>
            <a:off x="4160577" y="5995897"/>
            <a:ext cx="3545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𝛼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6AE6F2-9A2B-1C4B-8A87-299ABADD3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t="19472" b="52791"/>
          <a:stretch/>
        </p:blipFill>
        <p:spPr>
          <a:xfrm>
            <a:off x="495000" y="2511706"/>
            <a:ext cx="9197640" cy="140253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594A65-4EB3-A349-82C8-6BDBE6F4A47D}"/>
              </a:ext>
            </a:extLst>
          </p:cNvPr>
          <p:cNvSpPr txBox="1"/>
          <p:nvPr/>
        </p:nvSpPr>
        <p:spPr>
          <a:xfrm>
            <a:off x="1251720" y="6858000"/>
            <a:ext cx="7982548" cy="356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These are standard conditions for convergence for any Monte </a:t>
            </a:r>
            <a:r>
              <a:rPr lang="en-US" dirty="0">
                <a:latin typeface="Liberation Sans" pitchFamily="18"/>
                <a:ea typeface="Noto Sans CJK SC Regular" pitchFamily="2"/>
                <a:cs typeface="FreeSans" pitchFamily="2"/>
              </a:rPr>
              <a:t>C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arlo estimate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0BA7EF-8BF5-B44D-B1FE-91148D50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conditions</a:t>
            </a:r>
          </a:p>
        </p:txBody>
      </p:sp>
    </p:spTree>
    <p:extLst>
      <p:ext uri="{BB962C8B-B14F-4D97-AF65-F5344CB8AC3E}">
        <p14:creationId xmlns:p14="http://schemas.microsoft.com/office/powerpoint/2010/main" val="20816907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BCCE-6151-504D-896E-D12ABACF2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1-step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6BC03-18D9-8348-AFB5-DEC219C5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make one decision</a:t>
            </a:r>
          </a:p>
          <a:p>
            <a:r>
              <a:rPr lang="en-US" dirty="0"/>
              <a:t>But don’t know the outcomes</a:t>
            </a:r>
          </a:p>
          <a:p>
            <a:r>
              <a:rPr lang="en-US" dirty="0"/>
              <a:t>We’ll extend the ideas here to much more complicated problems later</a:t>
            </a:r>
          </a:p>
        </p:txBody>
      </p:sp>
    </p:spTree>
    <p:extLst>
      <p:ext uri="{BB962C8B-B14F-4D97-AF65-F5344CB8AC3E}">
        <p14:creationId xmlns:p14="http://schemas.microsoft.com/office/powerpoint/2010/main" val="3052928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>
            <a:extLst>
              <a:ext uri="{FF2B5EF4-FFF2-40B4-BE49-F238E27FC236}">
                <a16:creationId xmlns:a16="http://schemas.microsoft.com/office/drawing/2014/main" id="{ED9FF635-B10B-9648-80B1-0F97BC582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In practice: “Although sequences of step-size parameters that meet these convergence conditions are often used in theoretical work, they are seldom used in applications and empirical research.”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75694-9CE3-D946-9C32-B9E689F4BC32}"/>
              </a:ext>
            </a:extLst>
          </p:cNvPr>
          <p:cNvSpPr txBox="1">
            <a:spLocks/>
          </p:cNvSpPr>
          <p:nvPr/>
        </p:nvSpPr>
        <p:spPr>
          <a:xfrm>
            <a:off x="693043" y="402484"/>
            <a:ext cx="8694539" cy="616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8F918D6E-5FD4-B44F-9F74-38F30549D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In practice: “Although sequences of step-size parameters that meet these convergence conditions are often used in theoretical work, they are seldom used in applications and empirical research.”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In practice, pick a small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>
                <a:cs typeface="Segoe UI" panose="020B0502040204020203" pitchFamily="34" charset="0"/>
              </a:rPr>
              <a:t> and do some experiments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If necessary, consider a schedule for decreasing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31514E-7C28-CD48-AE50-65B1B63C56C7}"/>
              </a:ext>
            </a:extLst>
          </p:cNvPr>
          <p:cNvSpPr txBox="1">
            <a:spLocks/>
          </p:cNvSpPr>
          <p:nvPr/>
        </p:nvSpPr>
        <p:spPr>
          <a:xfrm>
            <a:off x="693043" y="402484"/>
            <a:ext cx="8694539" cy="616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>
            <a:extLst>
              <a:ext uri="{FF2B5EF4-FFF2-40B4-BE49-F238E27FC236}">
                <a16:creationId xmlns:a16="http://schemas.microsoft.com/office/drawing/2014/main" id="{0290FDFF-BDF6-364D-B928-8370DAAD9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In practice: “Although sequences of step-size parameters that meet these convergence conditions are often used in theoretical work, they are seldom used in applications and empirical research.”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In practice, pick a small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>
                <a:cs typeface="Segoe UI" panose="020B0502040204020203" pitchFamily="34" charset="0"/>
              </a:rPr>
              <a:t> and do some experiments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If necessary, consider a schedule for decreasing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Similar comments for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These are </a:t>
            </a:r>
            <a:r>
              <a:rPr lang="en-US" altLang="en-US" sz="2400" b="1">
                <a:cs typeface="Segoe UI" panose="020B0502040204020203" pitchFamily="34" charset="0"/>
              </a:rPr>
              <a:t>hyperparameters</a:t>
            </a:r>
            <a:r>
              <a:rPr lang="en-US" altLang="en-US" sz="2400">
                <a:cs typeface="Segoe UI" panose="020B0502040204020203" pitchFamily="34" charset="0"/>
              </a:rPr>
              <a:t> of our algorithm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C1A039-91BF-1F41-8258-939FC090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EAB4C73D-96D6-134F-AABB-D702804EB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In practice: “Although sequences of step-size parameters that meet these convergence conditions are often used in theoretical work, they are seldom used in applications and empirical research.”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In practice, pick a small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>
                <a:cs typeface="Segoe UI" panose="020B0502040204020203" pitchFamily="34" charset="0"/>
              </a:rPr>
              <a:t> and do some experiments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If necessary, consider a schedule for decreasing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Similar comments for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These are </a:t>
            </a:r>
            <a:r>
              <a:rPr lang="en-US" altLang="en-US" sz="2400" b="1">
                <a:cs typeface="Segoe UI" panose="020B0502040204020203" pitchFamily="34" charset="0"/>
              </a:rPr>
              <a:t>hyperparameters</a:t>
            </a:r>
            <a:r>
              <a:rPr lang="en-US" altLang="en-US" sz="2400">
                <a:cs typeface="Segoe UI" panose="020B0502040204020203" pitchFamily="34" charset="0"/>
              </a:rPr>
              <a:t> of our algorithm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Tuning hyperparameters is an art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(and an unfortunate reality of RL)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A8BFB-1329-9348-9E14-13775E29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616088"/>
          </a:xfrm>
        </p:spPr>
        <p:txBody>
          <a:bodyPr>
            <a:noAutofit/>
          </a:bodyPr>
          <a:lstStyle/>
          <a:p>
            <a:r>
              <a:rPr lang="en-US" altLang="en-US" sz="4000" dirty="0">
                <a:cs typeface="Segoe UI" panose="020B0502040204020203" pitchFamily="34" charset="0"/>
              </a:rPr>
              <a:t>Exponential recency-weighted average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>
            <a:extLst>
              <a:ext uri="{FF2B5EF4-FFF2-40B4-BE49-F238E27FC236}">
                <a16:creationId xmlns:a16="http://schemas.microsoft.com/office/drawing/2014/main" id="{DA613D29-E26D-A448-9FE9-30DFF5FC9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119063"/>
            <a:ext cx="98758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320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3200">
                <a:cs typeface="Segoe UI" panose="020B0502040204020203" pitchFamily="34" charset="0"/>
              </a:rPr>
              <a:t>-greedy </a:t>
            </a:r>
            <a:r>
              <a:rPr lang="en-US" altLang="en-US" sz="3200" i="1">
                <a:cs typeface="Segoe UI" panose="020B0502040204020203" pitchFamily="34" charset="0"/>
              </a:rPr>
              <a:t>k</a:t>
            </a:r>
            <a:r>
              <a:rPr lang="en-US" altLang="en-US" sz="3200">
                <a:cs typeface="Segoe UI" panose="020B0502040204020203" pitchFamily="34" charset="0"/>
              </a:rPr>
              <a:t>-armed bandit algorithm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F35DD978-FECA-474F-AC16-0808E729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37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Text Box 3">
            <a:extLst>
              <a:ext uri="{FF2B5EF4-FFF2-40B4-BE49-F238E27FC236}">
                <a16:creationId xmlns:a16="http://schemas.microsoft.com/office/drawing/2014/main" id="{2FCBF890-BCF3-C14D-B7E8-9E8517534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850" y="4502813"/>
            <a:ext cx="549275" cy="497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0000" tIns="45000" rIns="90000" bIns="45000"/>
          <a:lstStyle/>
          <a:p>
            <a:pPr>
              <a:lnSpc>
                <a:spcPct val="112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ACF6AC18-7A7D-2E49-990C-0400168DA3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810249"/>
            <a:ext cx="8229600" cy="10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12000"/>
              </a:lnSpc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 dirty="0">
                <a:cs typeface="Segoe UI" panose="020B0502040204020203" pitchFamily="34" charset="0"/>
              </a:rPr>
              <a:t> and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are </a:t>
            </a:r>
            <a:r>
              <a:rPr lang="en-US" altLang="en-US" sz="2400" b="1" dirty="0">
                <a:cs typeface="Segoe UI" panose="020B0502040204020203" pitchFamily="34" charset="0"/>
              </a:rPr>
              <a:t>hyperparameters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8B071-308C-7B43-9953-462731EDE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757599"/>
            <a:ext cx="6279119" cy="3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65E70-D647-9345-827E-08CD1DD720A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2880" y="1224825"/>
            <a:ext cx="9805320" cy="12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80D83-2106-594D-A1A2-A6175CF67E04}"/>
              </a:ext>
            </a:extLst>
          </p:cNvPr>
          <p:cNvSpPr txBox="1"/>
          <p:nvPr/>
        </p:nvSpPr>
        <p:spPr>
          <a:xfrm>
            <a:off x="3076200" y="6583679"/>
            <a:ext cx="533628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Weighting on prior rewards for constant-alpha case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13ABE3A-886E-2E40-AEA7-86DEA29D2B3E}"/>
              </a:ext>
            </a:extLst>
          </p:cNvPr>
          <p:cNvSpPr/>
          <p:nvPr/>
        </p:nvSpPr>
        <p:spPr>
          <a:xfrm flipV="1">
            <a:off x="6126480" y="5943600"/>
            <a:ext cx="91439" cy="64007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946724-07E6-C747-BDC3-FCDB9FFEDA67}"/>
              </a:ext>
            </a:extLst>
          </p:cNvPr>
          <p:cNvSpPr/>
          <p:nvPr/>
        </p:nvSpPr>
        <p:spPr>
          <a:xfrm rot="16200000">
            <a:off x="6080759" y="5166360"/>
            <a:ext cx="182880" cy="118871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F95198-C5F2-3C43-9470-27927E52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744571"/>
          </a:xfrm>
        </p:spPr>
        <p:txBody>
          <a:bodyPr>
            <a:normAutofit fontScale="90000"/>
          </a:bodyPr>
          <a:lstStyle/>
          <a:p>
            <a:r>
              <a:rPr lang="en-US" dirty="0"/>
              <a:t>Think-pair-share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B7BD6A3-5607-344B-ADAB-B68E6555A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115A846-3C1E-2E43-96B8-5D4FC777EBC1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38CB0BD5-1824-0B44-A4EB-EFE5CB213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What if we initialized Q(a) differently?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What if we initialized them </a:t>
            </a:r>
            <a:r>
              <a:rPr lang="en-US" altLang="en-US" sz="2400" b="1">
                <a:cs typeface="Segoe UI" panose="020B0502040204020203" pitchFamily="34" charset="0"/>
              </a:rPr>
              <a:t>optimistically</a:t>
            </a:r>
            <a:r>
              <a:rPr lang="en-US" altLang="en-US" sz="2400">
                <a:cs typeface="Segoe UI" panose="020B0502040204020203" pitchFamily="34" charset="0"/>
              </a:rPr>
              <a:t>?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BDCDFFB-B3B4-1F49-9034-81E1271A0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00584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D5A5633-59A1-EF41-A4E6-D3B188BD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64400"/>
          </a:xfrm>
        </p:spPr>
        <p:txBody>
          <a:bodyPr/>
          <a:lstStyle/>
          <a:p>
            <a:r>
              <a:rPr lang="en-US" dirty="0"/>
              <a:t>Optimistic initial values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8607-D5DA-FA4B-9187-1C258D22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initial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DF61D-B851-1B4E-BA29-4D2F1B45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5220182"/>
            <a:ext cx="8694539" cy="1828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simple trick</a:t>
            </a:r>
          </a:p>
          <a:p>
            <a:pPr lvl="1"/>
            <a:r>
              <a:rPr lang="en-US" dirty="0"/>
              <a:t>But doesn’t help with </a:t>
            </a:r>
            <a:r>
              <a:rPr lang="en-US" dirty="0" err="1"/>
              <a:t>nonstationarity</a:t>
            </a:r>
            <a:r>
              <a:rPr lang="en-US" dirty="0"/>
              <a:t> (need additional exploration)</a:t>
            </a:r>
          </a:p>
          <a:p>
            <a:pPr lvl="1"/>
            <a:r>
              <a:rPr lang="en-US" dirty="0"/>
              <a:t>Not always clear what is ‘optimistic’</a:t>
            </a:r>
          </a:p>
          <a:p>
            <a:pPr lvl="1"/>
            <a:r>
              <a:rPr lang="en-US" dirty="0"/>
              <a:t>Can work well in practice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CC9BDD1-E956-9042-B11B-842465E38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b="14433"/>
          <a:stretch/>
        </p:blipFill>
        <p:spPr bwMode="auto">
          <a:xfrm>
            <a:off x="806184" y="1724554"/>
            <a:ext cx="8468256" cy="34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8211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FDA3B411-5BE9-1D42-950B-E03AB2728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b="14433"/>
          <a:stretch/>
        </p:blipFill>
        <p:spPr bwMode="auto">
          <a:xfrm>
            <a:off x="771459" y="3295312"/>
            <a:ext cx="8468256" cy="34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B659AF7-E12A-8045-A7C9-497A24413AF3}"/>
              </a:ext>
            </a:extLst>
          </p:cNvPr>
          <p:cNvSpPr/>
          <p:nvPr/>
        </p:nvSpPr>
        <p:spPr>
          <a:xfrm>
            <a:off x="628505" y="1005840"/>
            <a:ext cx="923544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B1F4A70-C8D2-024E-8FC0-D047AE462351}"/>
              </a:ext>
            </a:extLst>
          </p:cNvPr>
          <p:cNvSpPr/>
          <p:nvPr/>
        </p:nvSpPr>
        <p:spPr>
          <a:xfrm>
            <a:off x="640080" y="1203767"/>
            <a:ext cx="5943600" cy="1447992"/>
          </a:xfrm>
          <a:custGeom>
            <a:avLst>
              <a:gd name="f0" fmla="val 6365"/>
              <a:gd name="f1" fmla="val 51057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What do you think accounts for these spikes?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these curves are averages over 2000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	different 10-armed bandit tasks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FCF967-7739-DD43-B3D8-98719CDF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419319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E7D3E153-D2FB-434F-8D25-444D5A0F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37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1" name="Text Box 3">
            <a:extLst>
              <a:ext uri="{FF2B5EF4-FFF2-40B4-BE49-F238E27FC236}">
                <a16:creationId xmlns:a16="http://schemas.microsoft.com/office/drawing/2014/main" id="{7F583071-8CA2-BF41-99E9-5FF6DB5B1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2251275"/>
            <a:ext cx="1828800" cy="274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dirty="0">
                <a:cs typeface="Segoe UI" panose="020B0502040204020203" pitchFamily="34" charset="0"/>
              </a:rPr>
              <a:t>Your choice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432B9D14-B479-CB47-AF62-C571ADEC5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4525963"/>
            <a:ext cx="549275" cy="4111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0000" tIns="45000" rIns="90000" bIns="45000"/>
          <a:lstStyle/>
          <a:p>
            <a:pPr>
              <a:lnSpc>
                <a:spcPct val="112000"/>
              </a:lnSpc>
            </a:pPr>
            <a:r>
              <a:rPr lang="en-US" altLang="en-US" sz="2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</a:p>
        </p:txBody>
      </p:sp>
      <p:sp>
        <p:nvSpPr>
          <p:cNvPr id="53253" name="Text Box 5">
            <a:extLst>
              <a:ext uri="{FF2B5EF4-FFF2-40B4-BE49-F238E27FC236}">
                <a16:creationId xmlns:a16="http://schemas.microsoft.com/office/drawing/2014/main" id="{E11074B6-5188-AF49-BFD4-48DBEED65D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47504"/>
            <a:ext cx="8229600" cy="1624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12000"/>
              </a:lnSpc>
            </a:pPr>
            <a:endParaRPr lang="en-US" altLang="en-US" sz="2400" dirty="0"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 dirty="0">
                <a:cs typeface="Segoe UI" panose="020B0502040204020203" pitchFamily="34" charset="0"/>
              </a:rPr>
              <a:t> and </a:t>
            </a:r>
            <a:r>
              <a:rPr lang="en-US" alt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 dirty="0">
                <a:cs typeface="Segoe UI" panose="020B0502040204020203" pitchFamily="34" charset="0"/>
              </a:rPr>
              <a:t> are </a:t>
            </a:r>
            <a:r>
              <a:rPr lang="en-US" altLang="en-US" sz="2400" b="1" dirty="0">
                <a:cs typeface="Segoe UI" panose="020B0502040204020203" pitchFamily="34" charset="0"/>
              </a:rPr>
              <a:t>hyperparameters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Initial Q-values also can be viewed as hyperparameters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6806952-DDCC-FE4E-B1E4-69E3E4DC9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419319"/>
          </a:xfrm>
        </p:spPr>
        <p:txBody>
          <a:bodyPr>
            <a:normAutofit fontScale="90000"/>
          </a:bodyPr>
          <a:lstStyle/>
          <a:p>
            <a:r>
              <a:rPr lang="el-GR" dirty="0"/>
              <a:t>ε-</a:t>
            </a:r>
            <a:r>
              <a:rPr lang="en-US" dirty="0"/>
              <a:t>greedy k-armed bandit algorithm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3A674-68F5-4C47-9768-92CB505C464D}"/>
              </a:ext>
            </a:extLst>
          </p:cNvPr>
          <p:cNvSpPr txBox="1"/>
          <p:nvPr/>
        </p:nvSpPr>
        <p:spPr>
          <a:xfrm>
            <a:off x="1828800" y="274320"/>
            <a:ext cx="6222959" cy="1001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215640" marR="0" lvl="0" indent="-215640" algn="ctr" hangingPunct="0">
              <a:lnSpc>
                <a:spcPct val="100000"/>
              </a:lnSpc>
              <a:spcBef>
                <a:spcPts val="1998"/>
              </a:spcBef>
              <a:spcAft>
                <a:spcPts val="0"/>
              </a:spcAft>
              <a:buNone/>
              <a:tabLst/>
            </a:pPr>
            <a:endParaRPr lang="en-US" sz="3200" b="0" i="0" u="none" strike="noStrike" kern="1200" cap="none" dirty="0">
              <a:ln>
                <a:noFill/>
              </a:ln>
              <a:solidFill>
                <a:srgbClr val="000000"/>
              </a:solidFill>
              <a:latin typeface="Arial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5B442-AEFE-0042-8964-7D753F93753F}"/>
              </a:ext>
            </a:extLst>
          </p:cNvPr>
          <p:cNvSpPr txBox="1"/>
          <p:nvPr/>
        </p:nvSpPr>
        <p:spPr>
          <a:xfrm>
            <a:off x="847799" y="1737359"/>
            <a:ext cx="2882112" cy="173273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You walk into a casino…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6B5656-5EB4-7C4D-B0E9-93B468AA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1-armed Bandit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35D329-934D-A644-843D-42CDD5E0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F4D591-1FD5-5B4F-9A60-2BA05444E139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BF86EE59-1AA9-FD44-9C4F-228D5BEE5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Given estimates </a:t>
            </a:r>
            <a:r>
              <a:rPr lang="en-US" altLang="en-US" sz="2400" i="1">
                <a:cs typeface="Segoe UI" panose="020B0502040204020203" pitchFamily="34" charset="0"/>
              </a:rPr>
              <a:t>Q</a:t>
            </a:r>
            <a:r>
              <a:rPr lang="en-US" altLang="en-US" sz="2400" i="1" baseline="-33000">
                <a:cs typeface="Segoe UI" panose="020B0502040204020203" pitchFamily="34" charset="0"/>
              </a:rPr>
              <a:t>t</a:t>
            </a:r>
            <a:r>
              <a:rPr lang="en-US" altLang="en-US" sz="2400" i="1">
                <a:cs typeface="Segoe UI" panose="020B0502040204020203" pitchFamily="34" charset="0"/>
              </a:rPr>
              <a:t>(a) </a:t>
            </a:r>
            <a:r>
              <a:rPr lang="en-US" altLang="en-US" sz="2400">
                <a:cs typeface="Segoe UI" panose="020B0502040204020203" pitchFamily="34" charset="0"/>
              </a:rPr>
              <a:t>for all actions, what action to take?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 u="sng">
                <a:cs typeface="Segoe UI" panose="020B0502040204020203" pitchFamily="34" charset="0"/>
              </a:rPr>
              <a:t>Two natural possibilities</a:t>
            </a:r>
            <a:r>
              <a:rPr lang="en-US" altLang="en-US" sz="2400">
                <a:cs typeface="Segoe UI" panose="020B0502040204020203" pitchFamily="34" charset="0"/>
              </a:rPr>
              <a:t>:</a:t>
            </a:r>
            <a:br>
              <a:rPr lang="en-US" altLang="en-US" sz="2400">
                <a:cs typeface="Segoe UI" panose="020B0502040204020203" pitchFamily="34" charset="0"/>
              </a:rPr>
            </a:br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1. 	Greedy action selection: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	</a:t>
            </a:r>
            <a:r>
              <a:rPr lang="en-US" altLang="en-US" sz="2400" b="1">
                <a:cs typeface="Segoe UI" panose="020B0502040204020203" pitchFamily="34" charset="0"/>
              </a:rPr>
              <a:t>Exploitation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2. 	Do something else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</a:t>
            </a:r>
            <a:r>
              <a:rPr lang="en-US" altLang="en-US" sz="2400" b="1">
                <a:cs typeface="Segoe UI" panose="020B0502040204020203" pitchFamily="34" charset="0"/>
              </a:rPr>
              <a:t>Exploration</a:t>
            </a:r>
          </a:p>
          <a:p>
            <a:endParaRPr lang="en-US" altLang="en-US" sz="2400" b="1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How to decide between these two?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One simple possibility: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>
                <a:cs typeface="Segoe UI" panose="020B0502040204020203" pitchFamily="34" charset="0"/>
              </a:rPr>
              <a:t>-greedy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 u="sng">
                <a:cs typeface="Segoe UI" panose="020B0502040204020203" pitchFamily="34" charset="0"/>
              </a:rPr>
              <a:t>Are there other reasonable decision rules?</a:t>
            </a:r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A0557366-75AA-4740-BCD5-A56AD462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77725"/>
            <a:ext cx="3657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96D1470F-13C9-8E44-ADC5-C55AF89A9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How to act?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B53A8D9-6BFF-A442-96A6-2F2E6F153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935DDBF-46A7-0444-BD96-89DC6224FCB5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02BF5EB7-2D13-7844-9FE1-CEA74DE97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>
                <a:cs typeface="Segoe UI" panose="020B0502040204020203" pitchFamily="34" charset="0"/>
              </a:rPr>
              <a:t>Given estimates </a:t>
            </a:r>
            <a:r>
              <a:rPr lang="en-US" altLang="en-US" sz="2400" i="1">
                <a:cs typeface="Segoe UI" panose="020B0502040204020203" pitchFamily="34" charset="0"/>
              </a:rPr>
              <a:t>Q</a:t>
            </a:r>
            <a:r>
              <a:rPr lang="en-US" altLang="en-US" sz="2400" i="1" baseline="-33000">
                <a:cs typeface="Segoe UI" panose="020B0502040204020203" pitchFamily="34" charset="0"/>
              </a:rPr>
              <a:t>t</a:t>
            </a:r>
            <a:r>
              <a:rPr lang="en-US" altLang="en-US" sz="2400" i="1">
                <a:cs typeface="Segoe UI" panose="020B0502040204020203" pitchFamily="34" charset="0"/>
              </a:rPr>
              <a:t>(a) </a:t>
            </a:r>
            <a:r>
              <a:rPr lang="en-US" altLang="en-US" sz="2400">
                <a:cs typeface="Segoe UI" panose="020B0502040204020203" pitchFamily="34" charset="0"/>
              </a:rPr>
              <a:t>for all actions, what action to take?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 u="sng">
                <a:cs typeface="Segoe UI" panose="020B0502040204020203" pitchFamily="34" charset="0"/>
              </a:rPr>
              <a:t>Two natural possibilities</a:t>
            </a:r>
            <a:r>
              <a:rPr lang="en-US" altLang="en-US" sz="2400">
                <a:cs typeface="Segoe UI" panose="020B0502040204020203" pitchFamily="34" charset="0"/>
              </a:rPr>
              <a:t>:</a:t>
            </a:r>
            <a:br>
              <a:rPr lang="en-US" altLang="en-US" sz="2400">
                <a:cs typeface="Segoe UI" panose="020B0502040204020203" pitchFamily="34" charset="0"/>
              </a:rPr>
            </a:br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1. 	Greedy action selection: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	</a:t>
            </a:r>
            <a:r>
              <a:rPr lang="en-US" altLang="en-US" sz="2400" b="1">
                <a:cs typeface="Segoe UI" panose="020B0502040204020203" pitchFamily="34" charset="0"/>
              </a:rPr>
              <a:t>Exploitation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2. 	Do something else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</a:t>
            </a:r>
            <a:r>
              <a:rPr lang="en-US" altLang="en-US" sz="2400" b="1">
                <a:cs typeface="Segoe UI" panose="020B0502040204020203" pitchFamily="34" charset="0"/>
              </a:rPr>
              <a:t>Exploration</a:t>
            </a:r>
          </a:p>
          <a:p>
            <a:endParaRPr lang="en-US" altLang="en-US" sz="2400" b="1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How to decide between these two?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One simple possibility: </a:t>
            </a:r>
            <a:r>
              <a:rPr lang="en-US" altLang="en-US" sz="2400">
                <a:latin typeface="Segoe UI" panose="020B0502040204020203" pitchFamily="34" charset="0"/>
                <a:cs typeface="Segoe UI" panose="020B0502040204020203" pitchFamily="34" charset="0"/>
              </a:rPr>
              <a:t>ε</a:t>
            </a:r>
            <a:r>
              <a:rPr lang="en-US" altLang="en-US" sz="2400">
                <a:cs typeface="Segoe UI" panose="020B0502040204020203" pitchFamily="34" charset="0"/>
              </a:rPr>
              <a:t>-greedy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 u="sng">
                <a:cs typeface="Segoe UI" panose="020B0502040204020203" pitchFamily="34" charset="0"/>
              </a:rPr>
              <a:t>Are there other reasonable decision rules?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What if some actions are clearly not worth trying?</a:t>
            </a: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96BA7E09-483C-E44D-9653-D2EB93EC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77725"/>
            <a:ext cx="3657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A97B067E-BB63-A943-A709-7C1D39A0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How to act?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D99820D-7F99-2541-88F7-EB166BBDE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6" y="3481468"/>
            <a:ext cx="4869402" cy="10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219F0-35E1-2E4F-B224-45B70D82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b="72422"/>
          <a:stretch/>
        </p:blipFill>
        <p:spPr>
          <a:xfrm>
            <a:off x="1005840" y="1685150"/>
            <a:ext cx="8224920" cy="17409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74405F4-9045-5445-AEF6-327111C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85F8476-F2CA-6545-8F9D-FBFA421EE3F5}"/>
              </a:ext>
            </a:extLst>
          </p:cNvPr>
          <p:cNvSpPr/>
          <p:nvPr/>
        </p:nvSpPr>
        <p:spPr>
          <a:xfrm>
            <a:off x="4702794" y="5107316"/>
            <a:ext cx="3549955" cy="899945"/>
          </a:xfrm>
          <a:custGeom>
            <a:avLst>
              <a:gd name="f0" fmla="val 11266"/>
              <a:gd name="f1" fmla="val -1467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Number of times </a:t>
            </a:r>
            <a:r>
              <a:rPr lang="en-US" sz="2200" b="0" i="1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a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 has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been taken up to timestep </a:t>
            </a:r>
            <a:r>
              <a:rPr lang="en-US" sz="2200" b="0" i="1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19F0-35E1-2E4F-B224-45B70D825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72789"/>
          <a:stretch/>
        </p:blipFill>
        <p:spPr>
          <a:xfrm>
            <a:off x="1005840" y="1685150"/>
            <a:ext cx="8224920" cy="171780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74405F4-9045-5445-AEF6-327111C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85F8476-F2CA-6545-8F9D-FBFA421EE3F5}"/>
              </a:ext>
            </a:extLst>
          </p:cNvPr>
          <p:cNvSpPr/>
          <p:nvPr/>
        </p:nvSpPr>
        <p:spPr>
          <a:xfrm>
            <a:off x="3267533" y="5424552"/>
            <a:ext cx="5239860" cy="899945"/>
          </a:xfrm>
          <a:custGeom>
            <a:avLst>
              <a:gd name="f0" fmla="val 11618"/>
              <a:gd name="f1" fmla="val -1800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This term is an estimate of our uncertainty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(as </a:t>
            </a:r>
            <a:r>
              <a:rPr lang="en-US" sz="2200" b="0" i="1" u="none" strike="noStrike" kern="1200" cap="none" dirty="0" err="1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N</a:t>
            </a:r>
            <a:r>
              <a:rPr lang="en-US" sz="2200" b="0" i="1" u="none" strike="noStrike" kern="1200" cap="none" baseline="-25000" dirty="0" err="1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r>
              <a:rPr lang="en-US" sz="2200" b="0" i="0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(</a:t>
            </a:r>
            <a:r>
              <a:rPr lang="en-US" sz="2200" b="0" i="1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a</a:t>
            </a:r>
            <a:r>
              <a:rPr lang="en-US" sz="2200" b="0" i="0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) 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grows relative to</a:t>
            </a:r>
            <a:r>
              <a:rPr lang="en-US" sz="2200" b="0" i="0" u="none" strike="noStrike" kern="1200" cap="none" dirty="0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 </a:t>
            </a:r>
            <a:r>
              <a:rPr lang="en-US" sz="2200" b="0" i="0" u="none" strike="noStrike" kern="1200" cap="none" dirty="0" err="1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ln</a:t>
            </a:r>
            <a:r>
              <a:rPr lang="en-US" sz="2200" b="0" i="1" u="none" strike="noStrike" kern="1200" cap="none" dirty="0" err="1">
                <a:ln>
                  <a:noFill/>
                </a:ln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, this shrinks)</a:t>
            </a:r>
            <a:endParaRPr lang="en-US" sz="2200" b="0" i="1" u="none" strike="noStrike" kern="1200" cap="none" dirty="0">
              <a:ln>
                <a:noFill/>
              </a:ln>
              <a:latin typeface="Times" pitchFamily="2" charset="0"/>
              <a:ea typeface="Noto Sans CJK SC Regular" pitchFamily="2"/>
              <a:cs typeface="FreeSans" pitchFamily="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93F0FA-E4D2-1E49-8181-437FDCAB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6" y="3481468"/>
            <a:ext cx="4869402" cy="10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831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4F03B25-8BB1-F045-AD60-ACD081BEC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6" y="3481468"/>
            <a:ext cx="4869402" cy="10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219F0-35E1-2E4F-B224-45B70D825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b="72605"/>
          <a:stretch/>
        </p:blipFill>
        <p:spPr>
          <a:xfrm>
            <a:off x="1005840" y="1685150"/>
            <a:ext cx="8224920" cy="17293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74405F4-9045-5445-AEF6-327111C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85F8476-F2CA-6545-8F9D-FBFA421EE3F5}"/>
              </a:ext>
            </a:extLst>
          </p:cNvPr>
          <p:cNvSpPr/>
          <p:nvPr/>
        </p:nvSpPr>
        <p:spPr>
          <a:xfrm>
            <a:off x="1670227" y="5088886"/>
            <a:ext cx="4545378" cy="899945"/>
          </a:xfrm>
          <a:custGeom>
            <a:avLst>
              <a:gd name="f0" fmla="val 18383"/>
              <a:gd name="f1" fmla="val -2134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ea typeface="Noto Sans CJK SC Regular" pitchFamily="2"/>
                <a:cs typeface="FreeSans" pitchFamily="2"/>
              </a:rPr>
              <a:t>c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 controls the amount of exploration </a:t>
            </a:r>
            <a:endParaRPr lang="en-US" sz="2200" b="0" i="1" u="none" strike="noStrike" kern="1200" cap="none" dirty="0">
              <a:ln>
                <a:noFill/>
              </a:ln>
              <a:latin typeface="Times" pitchFamily="2" charset="0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30267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19F0-35E1-2E4F-B224-45B70D825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71872"/>
          <a:stretch/>
        </p:blipFill>
        <p:spPr>
          <a:xfrm>
            <a:off x="1005840" y="1685150"/>
            <a:ext cx="8224920" cy="177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4674F-FE19-574C-AE83-A1244C510F3C}"/>
              </a:ext>
            </a:extLst>
          </p:cNvPr>
          <p:cNvSpPr txBox="1"/>
          <p:nvPr/>
        </p:nvSpPr>
        <p:spPr>
          <a:xfrm>
            <a:off x="3625191" y="5127589"/>
            <a:ext cx="5852160" cy="1027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rm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term is an upper bound on the likely value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of this action based on our uncertainty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4405F4-9045-5445-AEF6-327111C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3B06455C-366A-EE4D-B70D-F676984BBB2A}"/>
              </a:ext>
            </a:extLst>
          </p:cNvPr>
          <p:cNvSpPr/>
          <p:nvPr/>
        </p:nvSpPr>
        <p:spPr>
          <a:xfrm rot="5400000">
            <a:off x="5363381" y="3746981"/>
            <a:ext cx="353078" cy="2022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1AEC9-E9E4-3E4F-92FA-7426A6EE4B85}"/>
              </a:ext>
            </a:extLst>
          </p:cNvPr>
          <p:cNvSpPr txBox="1"/>
          <p:nvPr/>
        </p:nvSpPr>
        <p:spPr>
          <a:xfrm>
            <a:off x="3625191" y="6129392"/>
            <a:ext cx="5852160" cy="1027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rm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That is, choose the action that could </a:t>
            </a:r>
            <a:r>
              <a:rPr lang="en-US" sz="2200" b="1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possibly</a:t>
            </a: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be the best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7E1A94-B91F-F244-B989-25D560D65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6" y="3481468"/>
            <a:ext cx="4869402" cy="10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9345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19F0-35E1-2E4F-B224-45B70D825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72789"/>
          <a:stretch/>
        </p:blipFill>
        <p:spPr>
          <a:xfrm>
            <a:off x="1005840" y="1685150"/>
            <a:ext cx="8224920" cy="17178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96FD4-BF3E-5345-91F0-5739864F9F44}"/>
              </a:ext>
            </a:extLst>
          </p:cNvPr>
          <p:cNvSpPr txBox="1"/>
          <p:nvPr/>
        </p:nvSpPr>
        <p:spPr>
          <a:xfrm>
            <a:off x="849018" y="6548808"/>
            <a:ext cx="8193823" cy="73964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The cool thing about the UCB form is that </a:t>
            </a:r>
            <a:r>
              <a:rPr lang="en-US" sz="22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regret</a:t>
            </a: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is bounded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logarithmically w/ the number of </a:t>
            </a: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timesteps (theoretically optimal)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4405F4-9045-5445-AEF6-327111C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88E6FBA-3473-8F46-B214-BB37E4380554}"/>
              </a:ext>
            </a:extLst>
          </p:cNvPr>
          <p:cNvSpPr/>
          <p:nvPr/>
        </p:nvSpPr>
        <p:spPr>
          <a:xfrm rot="5400000">
            <a:off x="5363381" y="3746981"/>
            <a:ext cx="353078" cy="2022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B4656-7142-FC4C-A916-44D2D76C07FF}"/>
              </a:ext>
            </a:extLst>
          </p:cNvPr>
          <p:cNvSpPr txBox="1"/>
          <p:nvPr/>
        </p:nvSpPr>
        <p:spPr>
          <a:xfrm>
            <a:off x="3625191" y="5127589"/>
            <a:ext cx="5852160" cy="1027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rm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term is an upper bound on the likely value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of this action based on our uncertainty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7D17228-2C27-6C40-9C4F-22A56B2B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6" y="3481468"/>
            <a:ext cx="4869402" cy="10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257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04C9E8-D88C-864B-8F15-37285E71FCF9}"/>
              </a:ext>
            </a:extLst>
          </p:cNvPr>
          <p:cNvSpPr txBox="1"/>
          <p:nvPr/>
        </p:nvSpPr>
        <p:spPr>
          <a:xfrm>
            <a:off x="3625191" y="5127589"/>
            <a:ext cx="5852160" cy="10277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rm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This term is an upper bound on the likely value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of this action based on our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219F0-35E1-2E4F-B224-45B70D825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70955"/>
          <a:stretch/>
        </p:blipFill>
        <p:spPr>
          <a:xfrm>
            <a:off x="1005840" y="1685150"/>
            <a:ext cx="8224920" cy="1833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26BB5E09-984F-A44D-B712-E0A35D9EC10F}"/>
              </a:ext>
            </a:extLst>
          </p:cNvPr>
          <p:cNvSpPr/>
          <p:nvPr/>
        </p:nvSpPr>
        <p:spPr>
          <a:xfrm flipH="1" flipV="1">
            <a:off x="6126480" y="4614830"/>
            <a:ext cx="91439" cy="54864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96FD4-BF3E-5345-91F0-5739864F9F44}"/>
              </a:ext>
            </a:extLst>
          </p:cNvPr>
          <p:cNvSpPr txBox="1"/>
          <p:nvPr/>
        </p:nvSpPr>
        <p:spPr>
          <a:xfrm>
            <a:off x="849018" y="6548808"/>
            <a:ext cx="8193823" cy="73964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The cool thing about the UCB form is that </a:t>
            </a:r>
            <a:r>
              <a:rPr lang="en-US" sz="2200" b="0" i="1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regret</a:t>
            </a: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 is bounded </a:t>
            </a:r>
          </a:p>
          <a:p>
            <a:pPr lvl="0" hangingPunct="0"/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logarithmically w/ the number of </a:t>
            </a: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timesteps (theoretically optimal)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4405F4-9045-5445-AEF6-327111C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6A5D480-D44C-1441-B044-A68E48E415B3}"/>
              </a:ext>
            </a:extLst>
          </p:cNvPr>
          <p:cNvSpPr/>
          <p:nvPr/>
        </p:nvSpPr>
        <p:spPr>
          <a:xfrm>
            <a:off x="849018" y="4706270"/>
            <a:ext cx="7223760" cy="1463039"/>
          </a:xfrm>
          <a:custGeom>
            <a:avLst>
              <a:gd name="f0" fmla="val 17051"/>
              <a:gd name="f1" fmla="val 2761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Regret: difference between your expected return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using this strategy and how well you might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done if you knew which arm was best in advance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F793C73-6D0A-FF4D-9895-F3F62E97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6" y="3481468"/>
            <a:ext cx="4869402" cy="10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626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6F87EB6-4310-BC47-9B3E-038B2EA56E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E7E3CF7-E67F-0549-B1F9-5EE3374572B3}" type="slidenum">
              <a:rPr lang="en-US" altLang="en-US"/>
              <a:pPr/>
              <a:t>78</a:t>
            </a:fld>
            <a:endParaRPr lang="en-US" altLang="en-US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F3618CDB-444B-494B-ACE6-6EAD91CB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3" name="Text Box 3">
            <a:extLst>
              <a:ext uri="{FF2B5EF4-FFF2-40B4-BE49-F238E27FC236}">
                <a16:creationId xmlns:a16="http://schemas.microsoft.com/office/drawing/2014/main" id="{5E3AB88B-4913-6E47-AB1D-52161E87B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Second term: Upper bound on the likely value of action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,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a measure of uncertainty / variance in the estimate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i="1">
                <a:cs typeface="Segoe UI" panose="020B0502040204020203" pitchFamily="34" charset="0"/>
              </a:rPr>
              <a:t>c</a:t>
            </a:r>
            <a:r>
              <a:rPr lang="en-US" altLang="en-US" sz="2400">
                <a:cs typeface="Segoe UI" panose="020B0502040204020203" pitchFamily="34" charset="0"/>
              </a:rPr>
              <a:t> is a hyperparameter, controls amount of exploration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i="1">
                <a:cs typeface="Segoe UI" panose="020B0502040204020203" pitchFamily="34" charset="0"/>
              </a:rPr>
              <a:t>N</a:t>
            </a:r>
            <a:r>
              <a:rPr lang="en-US" altLang="en-US" sz="2400" i="1" baseline="-33000">
                <a:cs typeface="Segoe UI" panose="020B0502040204020203" pitchFamily="34" charset="0"/>
              </a:rPr>
              <a:t>t</a:t>
            </a:r>
            <a:r>
              <a:rPr lang="en-US" altLang="en-US" sz="2400" i="1">
                <a:cs typeface="Segoe UI" panose="020B0502040204020203" pitchFamily="34" charset="0"/>
              </a:rPr>
              <a:t>(a) </a:t>
            </a:r>
            <a:r>
              <a:rPr lang="en-US" altLang="en-US" sz="2400">
                <a:cs typeface="Segoe UI" panose="020B0502040204020203" pitchFamily="34" charset="0"/>
              </a:rPr>
              <a:t>= number of times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 has been taken up to time 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</a:p>
          <a:p>
            <a:endParaRPr lang="en-US" altLang="en-US" sz="2400" i="1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What happens if you have never tried arm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?</a:t>
            </a:r>
          </a:p>
          <a:p>
            <a:endParaRPr lang="en-US" altLang="en-US" sz="2400" i="1">
              <a:cs typeface="Segoe UI" panose="020B0502040204020203" pitchFamily="34" charset="0"/>
            </a:endParaRPr>
          </a:p>
          <a:p>
            <a:endParaRPr lang="en-US" altLang="en-US" sz="2400" i="1">
              <a:cs typeface="Segoe UI" panose="020B0502040204020203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F5A1520-637F-D844-8E25-7C1AD759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UCB action selection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EBA3279-89A0-E94A-AEDF-5F013A3CE7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ECB972A-EBBF-7A4E-93BF-8406C47181C5}" type="slidenum">
              <a:rPr lang="en-US" altLang="en-US"/>
              <a:pPr/>
              <a:t>79</a:t>
            </a:fld>
            <a:endParaRPr lang="en-US" altLang="en-US"/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3ADD78B2-930D-0A4F-91B7-9C051ABC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790ED456-07B5-1641-A7F4-9DF49A2EC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Second term: Upper bound on the likely value of action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,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a measure of uncertainty / variance in the estimate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i="1">
                <a:cs typeface="Segoe UI" panose="020B0502040204020203" pitchFamily="34" charset="0"/>
              </a:rPr>
              <a:t>c</a:t>
            </a:r>
            <a:r>
              <a:rPr lang="en-US" altLang="en-US" sz="2400">
                <a:cs typeface="Segoe UI" panose="020B0502040204020203" pitchFamily="34" charset="0"/>
              </a:rPr>
              <a:t> is a hyperparameter, controls amount of exploration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i="1">
                <a:cs typeface="Segoe UI" panose="020B0502040204020203" pitchFamily="34" charset="0"/>
              </a:rPr>
              <a:t>N</a:t>
            </a:r>
            <a:r>
              <a:rPr lang="en-US" altLang="en-US" sz="2400" i="1" baseline="-33000">
                <a:cs typeface="Segoe UI" panose="020B0502040204020203" pitchFamily="34" charset="0"/>
              </a:rPr>
              <a:t>t</a:t>
            </a:r>
            <a:r>
              <a:rPr lang="en-US" altLang="en-US" sz="2400" i="1">
                <a:cs typeface="Segoe UI" panose="020B0502040204020203" pitchFamily="34" charset="0"/>
              </a:rPr>
              <a:t>(a) </a:t>
            </a:r>
            <a:r>
              <a:rPr lang="en-US" altLang="en-US" sz="2400">
                <a:cs typeface="Segoe UI" panose="020B0502040204020203" pitchFamily="34" charset="0"/>
              </a:rPr>
              <a:t>= number of times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 has been taken up to time 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</a:p>
          <a:p>
            <a:endParaRPr lang="en-US" altLang="en-US" sz="2400" i="1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What happens as you try arm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 more times?</a:t>
            </a:r>
          </a:p>
          <a:p>
            <a:endParaRPr lang="en-US" altLang="en-US" sz="2400" i="1">
              <a:cs typeface="Segoe UI" panose="020B0502040204020203" pitchFamily="34" charset="0"/>
            </a:endParaRPr>
          </a:p>
          <a:p>
            <a:endParaRPr lang="en-US" altLang="en-US" sz="2400" i="1"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2C5A7AE-D5AE-464C-A4F0-D848F6D3F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UCB action selection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644A6-CC57-F24C-8745-DC9411E2E9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828800"/>
            <a:ext cx="2552400" cy="38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B662C9-C8A5-1149-AEFD-CC8A1B451868}"/>
              </a:ext>
            </a:extLst>
          </p:cNvPr>
          <p:cNvSpPr txBox="1"/>
          <p:nvPr/>
        </p:nvSpPr>
        <p:spPr>
          <a:xfrm>
            <a:off x="847799" y="1737359"/>
            <a:ext cx="3933106" cy="177262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You walk into a casino…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… and there it is – your Nemesis!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08654A-C4F2-6040-8833-09DE8F98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1-armed Bandit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37CCC69-2FDB-F849-81E2-B52CD7C36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780036-3896-9949-8509-C7AF09D79D67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E35C5920-EFCD-2F4B-B39B-A84979714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491" name="Text Box 3">
            <a:extLst>
              <a:ext uri="{FF2B5EF4-FFF2-40B4-BE49-F238E27FC236}">
                <a16:creationId xmlns:a16="http://schemas.microsoft.com/office/drawing/2014/main" id="{1395CEDF-E3E6-594E-9FED-2B744F8CB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Second term: Upper bound on the likely value of action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,</a:t>
            </a:r>
            <a:br>
              <a:rPr lang="en-US" altLang="en-US" sz="2400">
                <a:cs typeface="Segoe UI" panose="020B0502040204020203" pitchFamily="34" charset="0"/>
              </a:rPr>
            </a:br>
            <a:r>
              <a:rPr lang="en-US" altLang="en-US" sz="2400">
                <a:cs typeface="Segoe UI" panose="020B0502040204020203" pitchFamily="34" charset="0"/>
              </a:rPr>
              <a:t>	a measure of uncertainty / variance in the estimate</a:t>
            </a:r>
          </a:p>
          <a:p>
            <a:endParaRPr lang="en-US" altLang="en-US" sz="2400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i="1">
                <a:cs typeface="Segoe UI" panose="020B0502040204020203" pitchFamily="34" charset="0"/>
              </a:rPr>
              <a:t>c</a:t>
            </a:r>
            <a:r>
              <a:rPr lang="en-US" altLang="en-US" sz="2400">
                <a:cs typeface="Segoe UI" panose="020B0502040204020203" pitchFamily="34" charset="0"/>
              </a:rPr>
              <a:t> is a hyperparameter, controls amount of exploration</a:t>
            </a:r>
          </a:p>
          <a:p>
            <a:r>
              <a:rPr lang="en-US" altLang="en-US" sz="2400">
                <a:cs typeface="Segoe UI" panose="020B0502040204020203" pitchFamily="34" charset="0"/>
              </a:rPr>
              <a:t>- </a:t>
            </a:r>
            <a:r>
              <a:rPr lang="en-US" altLang="en-US" sz="2400" i="1">
                <a:cs typeface="Segoe UI" panose="020B0502040204020203" pitchFamily="34" charset="0"/>
              </a:rPr>
              <a:t>N</a:t>
            </a:r>
            <a:r>
              <a:rPr lang="en-US" altLang="en-US" sz="2400" i="1" baseline="-33000">
                <a:cs typeface="Segoe UI" panose="020B0502040204020203" pitchFamily="34" charset="0"/>
              </a:rPr>
              <a:t>t</a:t>
            </a:r>
            <a:r>
              <a:rPr lang="en-US" altLang="en-US" sz="2400" i="1">
                <a:cs typeface="Segoe UI" panose="020B0502040204020203" pitchFamily="34" charset="0"/>
              </a:rPr>
              <a:t>(a) </a:t>
            </a:r>
            <a:r>
              <a:rPr lang="en-US" altLang="en-US" sz="2400">
                <a:cs typeface="Segoe UI" panose="020B0502040204020203" pitchFamily="34" charset="0"/>
              </a:rPr>
              <a:t>= number of times </a:t>
            </a:r>
            <a:r>
              <a:rPr lang="en-US" altLang="en-US" sz="2400" i="1">
                <a:cs typeface="Segoe UI" panose="020B0502040204020203" pitchFamily="34" charset="0"/>
              </a:rPr>
              <a:t>a</a:t>
            </a:r>
            <a:r>
              <a:rPr lang="en-US" altLang="en-US" sz="2400">
                <a:cs typeface="Segoe UI" panose="020B0502040204020203" pitchFamily="34" charset="0"/>
              </a:rPr>
              <a:t> has been taken up to time </a:t>
            </a:r>
            <a:r>
              <a:rPr lang="en-US" altLang="en-US" sz="2400" i="1">
                <a:cs typeface="Segoe UI" panose="020B0502040204020203" pitchFamily="34" charset="0"/>
              </a:rPr>
              <a:t>t</a:t>
            </a:r>
          </a:p>
          <a:p>
            <a:endParaRPr lang="en-US" altLang="en-US" sz="2400" i="1">
              <a:cs typeface="Segoe UI" panose="020B0502040204020203" pitchFamily="34" charset="0"/>
            </a:endParaRPr>
          </a:p>
          <a:p>
            <a:r>
              <a:rPr lang="en-US" altLang="en-US" sz="2400">
                <a:cs typeface="Segoe UI" panose="020B0502040204020203" pitchFamily="34" charset="0"/>
              </a:rPr>
              <a:t>What happens if </a:t>
            </a:r>
            <a:r>
              <a:rPr lang="en-US" altLang="en-US" sz="2400" i="1">
                <a:cs typeface="Segoe UI" panose="020B0502040204020203" pitchFamily="34" charset="0"/>
              </a:rPr>
              <a:t>c</a:t>
            </a:r>
            <a:r>
              <a:rPr lang="en-US" altLang="en-US" sz="2400">
                <a:cs typeface="Segoe UI" panose="020B0502040204020203" pitchFamily="34" charset="0"/>
              </a:rPr>
              <a:t> is increased?</a:t>
            </a:r>
          </a:p>
          <a:p>
            <a:endParaRPr lang="en-US" altLang="en-US" sz="2400" i="1">
              <a:cs typeface="Segoe UI" panose="020B0502040204020203" pitchFamily="34" charset="0"/>
            </a:endParaRPr>
          </a:p>
          <a:p>
            <a:endParaRPr lang="en-US" altLang="en-US" sz="2400" i="1"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EB4BE76-11FA-6542-87A2-F371C6D5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UCB action selection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3">
            <a:extLst>
              <a:ext uri="{FF2B5EF4-FFF2-40B4-BE49-F238E27FC236}">
                <a16:creationId xmlns:a16="http://schemas.microsoft.com/office/drawing/2014/main" id="{83336671-A7ED-5B4C-9934-F0DBA3E81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71600"/>
            <a:ext cx="8229600" cy="552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Second term: Upper bound on the likely value of action </a:t>
            </a:r>
            <a:r>
              <a:rPr lang="en-US" altLang="en-US" sz="2400" i="1" dirty="0">
                <a:cs typeface="Segoe UI" panose="020B0502040204020203" pitchFamily="34" charset="0"/>
              </a:rPr>
              <a:t>a</a:t>
            </a:r>
            <a:r>
              <a:rPr lang="en-US" altLang="en-US" sz="2400" dirty="0">
                <a:cs typeface="Segoe UI" panose="020B0502040204020203" pitchFamily="34" charset="0"/>
              </a:rPr>
              <a:t>,</a:t>
            </a:r>
            <a:br>
              <a:rPr lang="en-US" altLang="en-US" sz="2400" dirty="0">
                <a:cs typeface="Segoe UI" panose="020B0502040204020203" pitchFamily="34" charset="0"/>
              </a:rPr>
            </a:br>
            <a:r>
              <a:rPr lang="en-US" altLang="en-US" sz="2400" dirty="0">
                <a:cs typeface="Segoe UI" panose="020B0502040204020203" pitchFamily="34" charset="0"/>
              </a:rPr>
              <a:t>	a measure of uncertainty / variance in the estimate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- </a:t>
            </a:r>
            <a:r>
              <a:rPr lang="en-US" altLang="en-US" sz="2400" i="1" dirty="0">
                <a:cs typeface="Segoe UI" panose="020B0502040204020203" pitchFamily="34" charset="0"/>
              </a:rPr>
              <a:t>c</a:t>
            </a:r>
            <a:r>
              <a:rPr lang="en-US" altLang="en-US" sz="2400" dirty="0">
                <a:cs typeface="Segoe UI" panose="020B0502040204020203" pitchFamily="34" charset="0"/>
              </a:rPr>
              <a:t> is a hyperparameter, controls amount of exploration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- </a:t>
            </a:r>
            <a:r>
              <a:rPr lang="en-US" altLang="en-US" sz="2400" i="1" dirty="0" err="1">
                <a:cs typeface="Segoe UI" panose="020B0502040204020203" pitchFamily="34" charset="0"/>
              </a:rPr>
              <a:t>N</a:t>
            </a:r>
            <a:r>
              <a:rPr lang="en-US" altLang="en-US" sz="2400" i="1" baseline="-33000" dirty="0" err="1">
                <a:cs typeface="Segoe UI" panose="020B0502040204020203" pitchFamily="34" charset="0"/>
              </a:rPr>
              <a:t>t</a:t>
            </a:r>
            <a:r>
              <a:rPr lang="en-US" altLang="en-US" sz="2400" i="1" dirty="0">
                <a:cs typeface="Segoe UI" panose="020B0502040204020203" pitchFamily="34" charset="0"/>
              </a:rPr>
              <a:t>(a) </a:t>
            </a:r>
            <a:r>
              <a:rPr lang="en-US" altLang="en-US" sz="2400" dirty="0">
                <a:cs typeface="Segoe UI" panose="020B0502040204020203" pitchFamily="34" charset="0"/>
              </a:rPr>
              <a:t>= number of times </a:t>
            </a:r>
            <a:r>
              <a:rPr lang="en-US" altLang="en-US" sz="2400" i="1" dirty="0">
                <a:cs typeface="Segoe UI" panose="020B0502040204020203" pitchFamily="34" charset="0"/>
              </a:rPr>
              <a:t>a</a:t>
            </a:r>
            <a:r>
              <a:rPr lang="en-US" altLang="en-US" sz="2400" dirty="0">
                <a:cs typeface="Segoe UI" panose="020B0502040204020203" pitchFamily="34" charset="0"/>
              </a:rPr>
              <a:t> has been taken up to time </a:t>
            </a:r>
            <a:r>
              <a:rPr lang="en-US" altLang="en-US" sz="2400" i="1" dirty="0">
                <a:cs typeface="Segoe UI" panose="020B0502040204020203" pitchFamily="34" charset="0"/>
              </a:rPr>
              <a:t>t</a:t>
            </a: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r>
              <a:rPr lang="en-US" altLang="en-US" sz="2400" dirty="0">
                <a:cs typeface="Segoe UI" panose="020B0502040204020203" pitchFamily="34" charset="0"/>
              </a:rPr>
              <a:t>What happens if we stop trying arm </a:t>
            </a:r>
            <a:r>
              <a:rPr lang="en-US" altLang="en-US" sz="2400" i="1" dirty="0">
                <a:cs typeface="Segoe UI" panose="020B0502040204020203" pitchFamily="34" charset="0"/>
              </a:rPr>
              <a:t>a</a:t>
            </a:r>
            <a:r>
              <a:rPr lang="en-US" altLang="en-US" sz="2400" dirty="0">
                <a:cs typeface="Segoe UI" panose="020B0502040204020203" pitchFamily="34" charset="0"/>
              </a:rPr>
              <a:t>?</a:t>
            </a:r>
          </a:p>
          <a:p>
            <a:endParaRPr lang="en-US" altLang="en-US" sz="2400" i="1" dirty="0">
              <a:cs typeface="Segoe UI" panose="020B0502040204020203" pitchFamily="34" charset="0"/>
            </a:endParaRPr>
          </a:p>
          <a:p>
            <a:endParaRPr lang="en-US" altLang="en-US" sz="2400" i="1" dirty="0">
              <a:cs typeface="Segoe UI" panose="020B0502040204020203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896085F-18BB-B842-9C35-AF62BE295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3C4FAEB-90FD-CF47-97CC-F5585B405D45}" type="slidenum">
              <a:rPr lang="en-US" altLang="en-US"/>
              <a:pPr/>
              <a:t>81</a:t>
            </a:fld>
            <a:endParaRPr lang="en-US" altLang="en-US"/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F1A2E50-A4B9-0048-A2C7-C1420AC6F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6400800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B277298F-2930-F943-912A-B3FC02BC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9116"/>
          </a:xfrm>
        </p:spPr>
        <p:txBody>
          <a:bodyPr/>
          <a:lstStyle/>
          <a:p>
            <a:r>
              <a:rPr lang="en-US" dirty="0"/>
              <a:t>UCB action selection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8C15DF6-2790-7147-9010-F86297FBE7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E654CE-7B10-6345-B685-9B0DE46E5335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65537" name="Text Box 1">
            <a:extLst>
              <a:ext uri="{FF2B5EF4-FFF2-40B4-BE49-F238E27FC236}">
                <a16:creationId xmlns:a16="http://schemas.microsoft.com/office/drawing/2014/main" id="{C4994200-EE3C-D447-8865-CDEA8F079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257963"/>
            <a:ext cx="987583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4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100000"/>
              </a:lnSpc>
              <a:spcBef>
                <a:spcPts val="2000"/>
              </a:spcBef>
              <a:buClrTx/>
              <a:buFontTx/>
              <a:buNone/>
            </a:pPr>
            <a:r>
              <a:rPr lang="en-US" altLang="en-US" sz="4000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altLang="en-US" sz="4000" i="1" dirty="0">
                <a:latin typeface="+mj-lt"/>
                <a:cs typeface="Segoe UI" panose="020B0502040204020203" pitchFamily="34" charset="0"/>
              </a:rPr>
              <a:t>k</a:t>
            </a:r>
            <a:r>
              <a:rPr lang="en-US" altLang="en-US" sz="4000" dirty="0">
                <a:latin typeface="+mj-lt"/>
                <a:cs typeface="Segoe UI" panose="020B0502040204020203" pitchFamily="34" charset="0"/>
              </a:rPr>
              <a:t>-armed bandit algorithm with UCB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F04FF34F-7B92-C04F-9113-444E69CB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10058400" cy="376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Text Box 3">
            <a:extLst>
              <a:ext uri="{FF2B5EF4-FFF2-40B4-BE49-F238E27FC236}">
                <a16:creationId xmlns:a16="http://schemas.microsoft.com/office/drawing/2014/main" id="{E7834116-9473-6543-8648-DC42D4EDE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2251275"/>
            <a:ext cx="1828800" cy="274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dirty="0">
                <a:cs typeface="Segoe UI" panose="020B0502040204020203" pitchFamily="34" charset="0"/>
              </a:rPr>
              <a:t>Your choice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10412567-4CEB-944F-B326-B59CC590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275" y="4502551"/>
            <a:ext cx="549275" cy="451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0000" tIns="45000" rIns="90000" bIns="45000"/>
          <a:lstStyle/>
          <a:p>
            <a:pPr>
              <a:lnSpc>
                <a:spcPct val="112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</a:p>
        </p:txBody>
      </p:sp>
      <p:sp>
        <p:nvSpPr>
          <p:cNvPr id="65541" name="AutoShape 5">
            <a:extLst>
              <a:ext uri="{FF2B5EF4-FFF2-40B4-BE49-F238E27FC236}">
                <a16:creationId xmlns:a16="http://schemas.microsoft.com/office/drawing/2014/main" id="{346D68E3-D0AE-6542-81E6-A07A53F5C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363" y="3200400"/>
            <a:ext cx="5211762" cy="914400"/>
          </a:xfrm>
          <a:prstGeom prst="roundRect">
            <a:avLst>
              <a:gd name="adj" fmla="val 171"/>
            </a:avLst>
          </a:prstGeom>
          <a:solidFill>
            <a:srgbClr val="EEEEEE"/>
          </a:solidFill>
          <a:ln w="9525" cap="flat">
            <a:solidFill>
              <a:srgbClr val="EEEEEE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/>
              <a:t>Use Q(a) instead of Q</a:t>
            </a:r>
            <a:r>
              <a:rPr lang="en-US" altLang="en-US" baseline="-33000"/>
              <a:t>t</a:t>
            </a:r>
            <a:r>
              <a:rPr lang="en-US" altLang="en-US"/>
              <a:t>(a)</a:t>
            </a:r>
            <a:br>
              <a:rPr lang="en-US" altLang="en-US"/>
            </a:br>
            <a:r>
              <a:rPr lang="en-US" altLang="en-US"/>
              <a:t>and N(a) instead of N</a:t>
            </a:r>
            <a:r>
              <a:rPr lang="en-US" altLang="en-US" baseline="-33000"/>
              <a:t>t</a:t>
            </a:r>
            <a:r>
              <a:rPr lang="en-US" altLang="en-US"/>
              <a:t>(a)</a:t>
            </a:r>
          </a:p>
        </p:txBody>
      </p:sp>
      <p:pic>
        <p:nvPicPr>
          <p:cNvPr id="65542" name="Picture 6">
            <a:extLst>
              <a:ext uri="{FF2B5EF4-FFF2-40B4-BE49-F238E27FC236}">
                <a16:creationId xmlns:a16="http://schemas.microsoft.com/office/drawing/2014/main" id="{7A1DE7B6-D372-3943-A92E-E35CF2B8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3289300"/>
            <a:ext cx="2743200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3" name="Text Box 7">
            <a:extLst>
              <a:ext uri="{FF2B5EF4-FFF2-40B4-BE49-F238E27FC236}">
                <a16:creationId xmlns:a16="http://schemas.microsoft.com/office/drawing/2014/main" id="{BB74335A-5B44-1D41-9401-37FBD2DC2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434012"/>
            <a:ext cx="8229600" cy="153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endParaRPr lang="en-US" altLang="en-US" sz="2400" dirty="0">
              <a:cs typeface="Segoe UI" panose="020B0502040204020203" pitchFamily="34" charset="0"/>
            </a:endParaRPr>
          </a:p>
          <a:p>
            <a:pPr>
              <a:lnSpc>
                <a:spcPct val="112000"/>
              </a:lnSpc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en-US" altLang="en-US" sz="2400" dirty="0">
                <a:cs typeface="Segoe UI" panose="020B0502040204020203" pitchFamily="34" charset="0"/>
              </a:rPr>
              <a:t> and </a:t>
            </a:r>
            <a:r>
              <a:rPr lang="en-US" altLang="en-US" sz="2400" i="1" dirty="0">
                <a:cs typeface="Segoe UI" panose="020B0502040204020203" pitchFamily="34" charset="0"/>
              </a:rPr>
              <a:t>c </a:t>
            </a:r>
            <a:r>
              <a:rPr lang="en-US" altLang="en-US" sz="2400" dirty="0">
                <a:cs typeface="Segoe UI" panose="020B0502040204020203" pitchFamily="34" charset="0"/>
              </a:rPr>
              <a:t>are hyperparameters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Initial Q-values also can be viewed as hyperparameters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27E2C-BF92-F54E-83A1-A7672BDE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9760" y="1828800"/>
            <a:ext cx="9091440" cy="441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8D98B9-DF51-2140-A45D-A0A94540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action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75BF1-3028-B94F-9595-EE9B217A51F9}"/>
              </a:ext>
            </a:extLst>
          </p:cNvPr>
          <p:cNvSpPr txBox="1"/>
          <p:nvPr/>
        </p:nvSpPr>
        <p:spPr>
          <a:xfrm>
            <a:off x="1694300" y="6690167"/>
            <a:ext cx="6692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outperform simpler exploration methods such as 𝜀-greedy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27E2C-BF92-F54E-83A1-A7672BDE5D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9760" y="1828800"/>
            <a:ext cx="9091440" cy="441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E8D98B9-DF51-2140-A45D-A0A94540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8D278C-D20B-2F4E-BF8B-06D2154E7CD3}"/>
              </a:ext>
            </a:extLst>
          </p:cNvPr>
          <p:cNvSpPr/>
          <p:nvPr/>
        </p:nvSpPr>
        <p:spPr>
          <a:xfrm>
            <a:off x="2974931" y="3858967"/>
            <a:ext cx="5943600" cy="1447992"/>
          </a:xfrm>
          <a:custGeom>
            <a:avLst>
              <a:gd name="f0" fmla="val -3142"/>
              <a:gd name="f1" fmla="val -1023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What do you think accounts for this spike?</a:t>
            </a:r>
          </a:p>
          <a:p>
            <a:pPr lvl="0" hangingPunct="0"/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– it happens on the 11</a:t>
            </a:r>
            <a:r>
              <a:rPr lang="en-US" sz="2200" baseline="30000" dirty="0">
                <a:latin typeface="Liberation Sans" pitchFamily="18"/>
                <a:ea typeface="Noto Sans CJK SC Regular" pitchFamily="2"/>
                <a:cs typeface="FreeSans" pitchFamily="2"/>
              </a:rPr>
              <a:t>th</a:t>
            </a: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 step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– again, these curves are averaged</a:t>
            </a:r>
          </a:p>
          <a:p>
            <a:pPr lvl="0" hangingPunct="0"/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– would it be different for different c?</a:t>
            </a: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14973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rPr dirty="0"/>
              <a:t>Let           be a learned </a:t>
            </a:r>
            <a:r>
              <a:rPr i="1" dirty="0"/>
              <a:t>preference</a:t>
            </a:r>
            <a:r>
              <a:rPr dirty="0"/>
              <a:t> for taking action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4990813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t>Let           be a learned </a:t>
            </a:r>
            <a:r>
              <a:rPr i="1"/>
              <a:t>preference</a:t>
            </a:r>
            <a:r>
              <a:t> for taking action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3008D7F-F81B-4844-8FD4-E199620009BC}"/>
              </a:ext>
            </a:extLst>
          </p:cNvPr>
          <p:cNvSpPr/>
          <p:nvPr/>
        </p:nvSpPr>
        <p:spPr>
          <a:xfrm>
            <a:off x="5355890" y="3375401"/>
            <a:ext cx="4123776" cy="1323921"/>
          </a:xfrm>
          <a:custGeom>
            <a:avLst>
              <a:gd name="f0" fmla="val -2354"/>
              <a:gd name="f1" fmla="val -1288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Gives a stochastic policy </a:t>
            </a:r>
            <a:r>
              <a:rPr lang="en-US" sz="2200" dirty="0">
                <a:ea typeface="Noto Sans CJK SC Regular" pitchFamily="2"/>
                <a:cs typeface="FreeSans" pitchFamily="2"/>
              </a:rPr>
              <a:t>with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latin typeface="Liberation Sans" pitchFamily="18"/>
                <a:ea typeface="Noto Sans CJK SC Regular" pitchFamily="2"/>
                <a:cs typeface="FreeSans" pitchFamily="2"/>
              </a:rPr>
              <a:t>𝜋</a:t>
            </a:r>
            <a:r>
              <a:rPr lang="en-US" sz="2200" i="1" baseline="-25000" dirty="0"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(</a:t>
            </a:r>
            <a:r>
              <a:rPr lang="en-US" sz="2200" i="1" dirty="0">
                <a:latin typeface="Times" pitchFamily="2" charset="0"/>
                <a:ea typeface="Noto Sans CJK SC Regular" pitchFamily="2"/>
                <a:cs typeface="FreeSans" pitchFamily="2"/>
              </a:rPr>
              <a:t>a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) </a:t>
            </a:r>
            <a:r>
              <a:rPr lang="en-US" sz="2200" dirty="0">
                <a:ea typeface="Noto Sans CJK SC Regular" pitchFamily="2"/>
                <a:cs typeface="FreeSans" pitchFamily="2"/>
              </a:rPr>
              <a:t>the probability of  choosing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ea typeface="Noto Sans CJK SC Regular" pitchFamily="2"/>
                <a:cs typeface="FreeSans" pitchFamily="2"/>
              </a:rPr>
              <a:t>action a at timestep </a:t>
            </a:r>
            <a:r>
              <a:rPr lang="en-US" sz="2200" dirty="0">
                <a:latin typeface="Times" pitchFamily="2" charset="0"/>
                <a:ea typeface="Noto Sans CJK SC Regular" pitchFamily="2"/>
                <a:cs typeface="FreeSans" pitchFamily="2"/>
              </a:rPr>
              <a:t>t</a:t>
            </a:r>
            <a:endParaRPr lang="en-US" sz="2200" b="0" i="0" u="none" strike="noStrike" kern="1200" cap="none" dirty="0">
              <a:ln>
                <a:noFill/>
              </a:ln>
              <a:latin typeface="Times" pitchFamily="2" charset="0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6542845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t>Let           be a learned </a:t>
            </a:r>
            <a:r>
              <a:rPr i="1"/>
              <a:t>preference</a:t>
            </a:r>
            <a:r>
              <a:t> for taking action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3008D7F-F81B-4844-8FD4-E199620009BC}"/>
              </a:ext>
            </a:extLst>
          </p:cNvPr>
          <p:cNvSpPr/>
          <p:nvPr/>
        </p:nvSpPr>
        <p:spPr>
          <a:xfrm>
            <a:off x="5355890" y="3375402"/>
            <a:ext cx="4123776" cy="768336"/>
          </a:xfrm>
          <a:custGeom>
            <a:avLst>
              <a:gd name="f0" fmla="val -5931"/>
              <a:gd name="f1" fmla="val -23295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What is the effect of different </a:t>
            </a:r>
            <a:r>
              <a:rPr lang="en-US" sz="2200" b="0" i="1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H</a:t>
            </a: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?</a:t>
            </a:r>
            <a:endParaRPr lang="en-US" sz="2200" b="0" i="0" u="none" strike="noStrike" kern="1200" cap="none" dirty="0">
              <a:ln>
                <a:noFill/>
              </a:ln>
              <a:latin typeface="Times" pitchFamily="2" charset="0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982777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t>Let           be a learned </a:t>
            </a:r>
            <a:r>
              <a:rPr i="1"/>
              <a:t>preference</a:t>
            </a:r>
            <a:r>
              <a:t> for taking action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B3008D7F-F81B-4844-8FD4-E199620009BC}"/>
              </a:ext>
            </a:extLst>
          </p:cNvPr>
          <p:cNvSpPr/>
          <p:nvPr/>
        </p:nvSpPr>
        <p:spPr>
          <a:xfrm>
            <a:off x="5355890" y="3375401"/>
            <a:ext cx="4401568" cy="1323921"/>
          </a:xfrm>
          <a:custGeom>
            <a:avLst>
              <a:gd name="f0" fmla="val -2354"/>
              <a:gd name="f1" fmla="val -12882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When all preferences are the same,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this is uniform and becomes more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peaky as the preferences differ</a:t>
            </a:r>
            <a:endParaRPr lang="en-US" sz="2200" b="0" i="0" u="none" strike="noStrike" kern="1200" cap="none" dirty="0">
              <a:ln>
                <a:noFill/>
              </a:ln>
              <a:latin typeface="Times" pitchFamily="2" charset="0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5131192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t>Let           be a learned </a:t>
            </a:r>
            <a:r>
              <a:rPr i="1"/>
              <a:t>preference</a:t>
            </a:r>
            <a:r>
              <a:t> for taking action </a:t>
            </a:r>
            <a:r>
              <a:rPr i="1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97577C-3675-ED40-A55F-63B0C128A27F}"/>
              </a:ext>
            </a:extLst>
          </p:cNvPr>
          <p:cNvSpPr/>
          <p:nvPr/>
        </p:nvSpPr>
        <p:spPr>
          <a:xfrm>
            <a:off x="5807302" y="2611471"/>
            <a:ext cx="2850561" cy="550987"/>
          </a:xfrm>
          <a:custGeom>
            <a:avLst>
              <a:gd name="f0" fmla="val -3142"/>
              <a:gd name="f1" fmla="val -1023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soft-max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7233314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CFD1B-3130-6149-9D3A-AE2061FF2E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0" y="1828800"/>
            <a:ext cx="2552400" cy="380952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itle 63">
            <a:extLst>
              <a:ext uri="{FF2B5EF4-FFF2-40B4-BE49-F238E27FC236}">
                <a16:creationId xmlns:a16="http://schemas.microsoft.com/office/drawing/2014/main" id="{851437AC-3A94-B14E-97BF-C5DC45C4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1-armed Bandit</a:t>
            </a:r>
          </a:p>
        </p:txBody>
      </p:sp>
      <p:sp>
        <p:nvSpPr>
          <p:cNvPr id="65" name="Text Box 3">
            <a:extLst>
              <a:ext uri="{FF2B5EF4-FFF2-40B4-BE49-F238E27FC236}">
                <a16:creationId xmlns:a16="http://schemas.microsoft.com/office/drawing/2014/main" id="{262F6AD4-B23C-7545-95DC-3117CB349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8229600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168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sz="2400" dirty="0">
                <a:cs typeface="Segoe UI" panose="020B0502040204020203" pitchFamily="34" charset="0"/>
              </a:rPr>
              <a:t>Only one thing to do... pull the lever</a:t>
            </a:r>
          </a:p>
          <a:p>
            <a:r>
              <a:rPr lang="en-US" altLang="en-US" sz="2400" dirty="0">
                <a:cs typeface="Segoe UI" panose="020B0502040204020203" pitchFamily="34" charset="0"/>
              </a:rPr>
              <a:t>(you must pull it)</a:t>
            </a:r>
          </a:p>
          <a:p>
            <a:endParaRPr lang="en-US" altLang="en-US" sz="2400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339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rPr dirty="0"/>
              <a:t>Let           be a learned </a:t>
            </a:r>
            <a:r>
              <a:rPr i="1" dirty="0"/>
              <a:t>preference</a:t>
            </a:r>
            <a:r>
              <a:rPr dirty="0"/>
              <a:t> for taking action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et           be a learned preference for taking action a">
            <a:extLst>
              <a:ext uri="{FF2B5EF4-FFF2-40B4-BE49-F238E27FC236}">
                <a16:creationId xmlns:a16="http://schemas.microsoft.com/office/drawing/2014/main" id="{D13B5431-603C-A047-9E78-40431F697D74}"/>
              </a:ext>
            </a:extLst>
          </p:cNvPr>
          <p:cNvSpPr txBox="1">
            <a:spLocks/>
          </p:cNvSpPr>
          <p:nvPr/>
        </p:nvSpPr>
        <p:spPr>
          <a:xfrm>
            <a:off x="663749" y="3168722"/>
            <a:ext cx="8723833" cy="623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816" indent="-285816"/>
            <a:r>
              <a:rPr lang="en-US" dirty="0"/>
              <a:t>Learning the preferences by stochastic gradient ascent:</a:t>
            </a:r>
            <a:endParaRPr lang="en-US" i="1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96E91FC-4DC9-A14C-8F32-05ED27F0CCCB}"/>
              </a:ext>
            </a:extLst>
          </p:cNvPr>
          <p:cNvSpPr/>
          <p:nvPr/>
        </p:nvSpPr>
        <p:spPr>
          <a:xfrm>
            <a:off x="5025665" y="4920298"/>
            <a:ext cx="3536529" cy="492512"/>
          </a:xfrm>
          <a:custGeom>
            <a:avLst>
              <a:gd name="f0" fmla="val 3498"/>
              <a:gd name="f1" fmla="val -2867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ea typeface="Noto Sans CJK SC Regular" pitchFamily="2"/>
                <a:cs typeface="FreeSans" pitchFamily="2"/>
              </a:rPr>
              <a:t>The action actually selected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4ECA6-AADB-C44A-8DEA-CE4FE3F34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448" y="3840115"/>
            <a:ext cx="6402870" cy="3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6761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rPr dirty="0"/>
              <a:t>Let           be a learned </a:t>
            </a:r>
            <a:r>
              <a:rPr i="1" dirty="0"/>
              <a:t>preference</a:t>
            </a:r>
            <a:r>
              <a:rPr dirty="0"/>
              <a:t> for taking action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625" y="4266916"/>
            <a:ext cx="2008340" cy="854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427" y="3804388"/>
            <a:ext cx="7276454" cy="37807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et           be a learned preference for taking action a">
            <a:extLst>
              <a:ext uri="{FF2B5EF4-FFF2-40B4-BE49-F238E27FC236}">
                <a16:creationId xmlns:a16="http://schemas.microsoft.com/office/drawing/2014/main" id="{D13B5431-603C-A047-9E78-40431F697D74}"/>
              </a:ext>
            </a:extLst>
          </p:cNvPr>
          <p:cNvSpPr txBox="1">
            <a:spLocks/>
          </p:cNvSpPr>
          <p:nvPr/>
        </p:nvSpPr>
        <p:spPr>
          <a:xfrm>
            <a:off x="663749" y="3168722"/>
            <a:ext cx="8723833" cy="623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816" indent="-285816"/>
            <a:r>
              <a:rPr lang="en-US" dirty="0"/>
              <a:t>Learning the preferences by stochastic gradient ascent:</a:t>
            </a:r>
            <a:endParaRPr lang="en-US" i="1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F131E-7602-FC4B-AC14-7D5FC9383AC0}"/>
              </a:ext>
            </a:extLst>
          </p:cNvPr>
          <p:cNvSpPr txBox="1"/>
          <p:nvPr/>
        </p:nvSpPr>
        <p:spPr>
          <a:xfrm>
            <a:off x="1471283" y="4443820"/>
            <a:ext cx="91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where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31AE0BF-FD84-864B-8C97-7865BA6704E4}"/>
              </a:ext>
            </a:extLst>
          </p:cNvPr>
          <p:cNvSpPr/>
          <p:nvPr/>
        </p:nvSpPr>
        <p:spPr>
          <a:xfrm>
            <a:off x="2513625" y="6082597"/>
            <a:ext cx="2625534" cy="642294"/>
          </a:xfrm>
          <a:custGeom>
            <a:avLst>
              <a:gd name="f0" fmla="val 3015"/>
              <a:gd name="f1" fmla="val -3724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Call this a baseline</a:t>
            </a:r>
          </a:p>
        </p:txBody>
      </p:sp>
    </p:spTree>
    <p:extLst>
      <p:ext uri="{BB962C8B-B14F-4D97-AF65-F5344CB8AC3E}">
        <p14:creationId xmlns:p14="http://schemas.microsoft.com/office/powerpoint/2010/main" val="184162239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663750" y="1352828"/>
            <a:ext cx="8603069" cy="623488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285816" indent="-285816"/>
            <a:r>
              <a:rPr dirty="0"/>
              <a:t>Let           be a learned </a:t>
            </a:r>
            <a:r>
              <a:rPr i="1" dirty="0"/>
              <a:t>preference</a:t>
            </a:r>
            <a:r>
              <a:rPr dirty="0"/>
              <a:t> for taking action </a:t>
            </a:r>
            <a:r>
              <a:rPr i="1" dirty="0">
                <a:latin typeface="Times"/>
                <a:ea typeface="Times"/>
                <a:cs typeface="Times"/>
                <a:sym typeface="Times"/>
              </a:rPr>
              <a:t>a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79" y="1468644"/>
            <a:ext cx="978239" cy="315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38" y="1907535"/>
            <a:ext cx="4380631" cy="870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625" y="4266916"/>
            <a:ext cx="2008340" cy="854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et           be a learned preference for taking action a">
            <a:extLst>
              <a:ext uri="{FF2B5EF4-FFF2-40B4-BE49-F238E27FC236}">
                <a16:creationId xmlns:a16="http://schemas.microsoft.com/office/drawing/2014/main" id="{D13B5431-603C-A047-9E78-40431F697D74}"/>
              </a:ext>
            </a:extLst>
          </p:cNvPr>
          <p:cNvSpPr txBox="1">
            <a:spLocks/>
          </p:cNvSpPr>
          <p:nvPr/>
        </p:nvSpPr>
        <p:spPr>
          <a:xfrm>
            <a:off x="663749" y="3168722"/>
            <a:ext cx="8723833" cy="623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816" indent="-285816"/>
            <a:r>
              <a:rPr lang="en-US" dirty="0"/>
              <a:t>Learning the preferences by stochastic gradient ascent:</a:t>
            </a:r>
            <a:endParaRPr lang="en-US" i="1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F131E-7602-FC4B-AC14-7D5FC9383AC0}"/>
              </a:ext>
            </a:extLst>
          </p:cNvPr>
          <p:cNvSpPr txBox="1"/>
          <p:nvPr/>
        </p:nvSpPr>
        <p:spPr>
          <a:xfrm>
            <a:off x="1471283" y="4443820"/>
            <a:ext cx="910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where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31AE0BF-FD84-864B-8C97-7865BA6704E4}"/>
              </a:ext>
            </a:extLst>
          </p:cNvPr>
          <p:cNvSpPr/>
          <p:nvPr/>
        </p:nvSpPr>
        <p:spPr>
          <a:xfrm>
            <a:off x="2513625" y="6082597"/>
            <a:ext cx="4066450" cy="854144"/>
          </a:xfrm>
          <a:custGeom>
            <a:avLst>
              <a:gd name="f0" fmla="val 1777"/>
              <a:gd name="f1" fmla="val -2867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Which can also be computed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ea typeface="Noto Sans CJK SC Regular" pitchFamily="2"/>
                <a:cs typeface="FreeSans" pitchFamily="2"/>
              </a:rPr>
              <a:t>incrementally as before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7A509AE-D10A-474C-966C-325FE97F3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427" y="3804388"/>
            <a:ext cx="7276454" cy="3780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394441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radient-Bandit Algorithms"/>
          <p:cNvSpPr txBox="1">
            <a:spLocks noGrp="1"/>
          </p:cNvSpPr>
          <p:nvPr>
            <p:ph type="title"/>
          </p:nvPr>
        </p:nvSpPr>
        <p:spPr>
          <a:xfrm>
            <a:off x="693043" y="402484"/>
            <a:ext cx="8694539" cy="1066160"/>
          </a:xfrm>
          <a:prstGeom prst="rect">
            <a:avLst/>
          </a:prstGeom>
        </p:spPr>
        <p:txBody>
          <a:bodyPr/>
          <a:lstStyle/>
          <a:p>
            <a:r>
              <a:rPr dirty="0"/>
              <a:t>Gradient-Bandit Algorithms</a:t>
            </a:r>
          </a:p>
        </p:txBody>
      </p:sp>
      <p:sp>
        <p:nvSpPr>
          <p:cNvPr id="175" name="Let           be a learned preference for taking action a"/>
          <p:cNvSpPr txBox="1">
            <a:spLocks noGrp="1"/>
          </p:cNvSpPr>
          <p:nvPr>
            <p:ph type="body" sz="quarter" idx="1"/>
          </p:nvPr>
        </p:nvSpPr>
        <p:spPr>
          <a:xfrm>
            <a:off x="524868" y="1800662"/>
            <a:ext cx="8603069" cy="623488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pPr marL="285816" indent="-285816"/>
            <a:r>
              <a:rPr lang="en-US" dirty="0"/>
              <a:t>Results on a variant of the 10-arm bandit problem with mean reward=4</a:t>
            </a:r>
            <a:endParaRPr i="1" dirty="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008" y="2530721"/>
            <a:ext cx="7363685" cy="563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radbandit-results.pdf" descr="gradbandit-result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3" y="2756168"/>
            <a:ext cx="8222880" cy="45566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785871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 rotWithShape="1">
          <a:blip r:embed="rId2"/>
          <a:srcRect b="56709"/>
          <a:stretch/>
        </p:blipFill>
        <p:spPr>
          <a:xfrm>
            <a:off x="1088020" y="976019"/>
            <a:ext cx="8225682" cy="280381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et           be a learned preference for taking action a">
            <a:extLst>
              <a:ext uri="{FF2B5EF4-FFF2-40B4-BE49-F238E27FC236}">
                <a16:creationId xmlns:a16="http://schemas.microsoft.com/office/drawing/2014/main" id="{E89D2A08-B8C0-494F-9F6D-DC0D91F8D4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88020" y="3860956"/>
            <a:ext cx="7832054" cy="62348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We don’t know </a:t>
            </a:r>
            <a:r>
              <a:rPr lang="en-US" sz="2400" i="1" dirty="0"/>
              <a:t>q</a:t>
            </a:r>
            <a:r>
              <a:rPr lang="en-US" sz="2400" baseline="-25000" dirty="0"/>
              <a:t>*</a:t>
            </a:r>
            <a:r>
              <a:rPr lang="en-US" sz="2400" dirty="0"/>
              <a:t>(</a:t>
            </a:r>
            <a:r>
              <a:rPr lang="en-US" sz="2400" i="1" dirty="0"/>
              <a:t>b</a:t>
            </a:r>
            <a:r>
              <a:rPr lang="en-US" sz="2400" dirty="0"/>
              <a:t>), but let’s look at the partial derivative</a:t>
            </a:r>
            <a:endParaRPr sz="2400" i="1" dirty="0"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918071615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 rotWithShape="1">
          <a:blip r:embed="rId2"/>
          <a:srcRect b="38044"/>
          <a:stretch/>
        </p:blipFill>
        <p:spPr>
          <a:xfrm>
            <a:off x="1088020" y="976019"/>
            <a:ext cx="8225682" cy="40126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E38F758E-3CFF-4C41-89E8-59A5FF9EE90D}"/>
              </a:ext>
            </a:extLst>
          </p:cNvPr>
          <p:cNvSpPr/>
          <p:nvPr/>
        </p:nvSpPr>
        <p:spPr>
          <a:xfrm>
            <a:off x="7048983" y="5508609"/>
            <a:ext cx="2164465" cy="856527"/>
          </a:xfrm>
          <a:custGeom>
            <a:avLst>
              <a:gd name="f0" fmla="val -3660"/>
              <a:gd name="f1" fmla="val -14653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lvl="0" hangingPunct="0"/>
            <a:r>
              <a:rPr lang="en-US" sz="2200" dirty="0">
                <a:ea typeface="Noto Sans CJK SC Regular" pitchFamily="2"/>
                <a:cs typeface="FreeSans" pitchFamily="2"/>
              </a:rPr>
              <a:t>Plugging in </a:t>
            </a:r>
            <a:r>
              <a:rPr lang="en-US" sz="2200" dirty="0">
                <a:latin typeface="Copperplate" panose="02000504000000020004" pitchFamily="2" charset="77"/>
                <a:ea typeface="Noto Sans CJK SC Regular" pitchFamily="2"/>
                <a:cs typeface="FreeSans" pitchFamily="2"/>
              </a:rPr>
              <a:t>𝔼</a:t>
            </a:r>
            <a:r>
              <a:rPr lang="en-US" sz="2200" dirty="0">
                <a:ea typeface="Noto Sans CJK SC Regular" pitchFamily="2"/>
                <a:cs typeface="FreeSans" pitchFamily="2"/>
              </a:rPr>
              <a:t>[R</a:t>
            </a:r>
            <a:r>
              <a:rPr lang="en-US" sz="2200" baseline="-25000" dirty="0"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ea typeface="Noto Sans CJK SC Regular" pitchFamily="2"/>
                <a:cs typeface="FreeSans" pitchFamily="2"/>
              </a:rPr>
              <a:t>]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240699532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 rotWithShape="1">
          <a:blip r:embed="rId2"/>
          <a:srcRect b="24462"/>
          <a:stretch/>
        </p:blipFill>
        <p:spPr>
          <a:xfrm>
            <a:off x="1088020" y="976019"/>
            <a:ext cx="8225682" cy="489234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7390503-E5D7-714A-BB41-3799DB1B845A}"/>
              </a:ext>
            </a:extLst>
          </p:cNvPr>
          <p:cNvSpPr/>
          <p:nvPr/>
        </p:nvSpPr>
        <p:spPr>
          <a:xfrm>
            <a:off x="6379971" y="6388285"/>
            <a:ext cx="2127422" cy="856527"/>
          </a:xfrm>
          <a:custGeom>
            <a:avLst>
              <a:gd name="f0" fmla="val -11215"/>
              <a:gd name="f1" fmla="val -2049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i="1" dirty="0">
                <a:ea typeface="Noto Sans CJK SC Regular" pitchFamily="2"/>
                <a:cs typeface="FreeSans" pitchFamily="2"/>
              </a:rPr>
              <a:t>q</a:t>
            </a:r>
            <a:r>
              <a:rPr lang="en-US" sz="2200" baseline="-25000" dirty="0">
                <a:ea typeface="Noto Sans CJK SC Regular" pitchFamily="2"/>
                <a:cs typeface="FreeSans" pitchFamily="2"/>
              </a:rPr>
              <a:t>*</a:t>
            </a:r>
            <a:r>
              <a:rPr lang="en-US" sz="2200" dirty="0">
                <a:ea typeface="Noto Sans CJK SC Regular" pitchFamily="2"/>
                <a:cs typeface="FreeSans" pitchFamily="2"/>
              </a:rPr>
              <a:t>(</a:t>
            </a:r>
            <a:r>
              <a:rPr lang="en-US" sz="2200" i="1" dirty="0">
                <a:ea typeface="Noto Sans CJK SC Regular" pitchFamily="2"/>
                <a:cs typeface="FreeSans" pitchFamily="2"/>
              </a:rPr>
              <a:t>b</a:t>
            </a:r>
            <a:r>
              <a:rPr lang="en-US" sz="2200" dirty="0">
                <a:ea typeface="Noto Sans CJK SC Regular" pitchFamily="2"/>
                <a:cs typeface="FreeSans" pitchFamily="2"/>
              </a:rPr>
              <a:t>) doesn’t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ea typeface="Noto Sans CJK SC Regular" pitchFamily="2"/>
                <a:cs typeface="FreeSans" pitchFamily="2"/>
              </a:rPr>
              <a:t>depend on </a:t>
            </a:r>
            <a:r>
              <a:rPr lang="en-US" sz="2200" i="1" dirty="0" err="1">
                <a:ea typeface="Noto Sans CJK SC Regular" pitchFamily="2"/>
                <a:cs typeface="FreeSans" pitchFamily="2"/>
              </a:rPr>
              <a:t>H</a:t>
            </a:r>
            <a:r>
              <a:rPr lang="en-US" sz="2200" i="1" baseline="-25000" dirty="0" err="1">
                <a:ea typeface="Noto Sans CJK SC Regular" pitchFamily="2"/>
                <a:cs typeface="FreeSans" pitchFamily="2"/>
              </a:rPr>
              <a:t>t</a:t>
            </a:r>
            <a:r>
              <a:rPr lang="en-US" sz="2200" dirty="0">
                <a:ea typeface="Noto Sans CJK SC Regular" pitchFamily="2"/>
                <a:cs typeface="FreeSans" pitchFamily="2"/>
              </a:rPr>
              <a:t>(a)</a:t>
            </a:r>
            <a:endParaRPr lang="en-US" sz="2200" b="0" i="0" u="none" strike="noStrike" kern="1200" cap="none" dirty="0">
              <a:ln>
                <a:noFill/>
              </a:ln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8953241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976019"/>
            <a:ext cx="8225682" cy="64767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17577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976019"/>
            <a:ext cx="8225682" cy="647670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59AC8153-E5E2-4C42-9963-638AFF3F65F1}"/>
                  </a:ext>
                </a:extLst>
              </p14:cNvPr>
              <p14:cNvContentPartPr/>
              <p14:nvPr/>
            </p14:nvContentPartPr>
            <p14:xfrm>
              <a:off x="7449062" y="5804182"/>
              <a:ext cx="785160" cy="55440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59AC8153-E5E2-4C42-9963-638AFF3F65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3589" y="5789062"/>
                <a:ext cx="815746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C52277-57A4-1D43-A8F5-51E7D231F2C5}"/>
                  </a:ext>
                </a:extLst>
              </p14:cNvPr>
              <p14:cNvContentPartPr/>
              <p14:nvPr/>
            </p14:nvContentPartPr>
            <p14:xfrm>
              <a:off x="8020382" y="6416182"/>
              <a:ext cx="110160" cy="138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C52277-57A4-1D43-A8F5-51E7D231F2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5262" y="6401062"/>
                <a:ext cx="140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4">
                <a:extLst>
                  <a:ext uri="{FF2B5EF4-FFF2-40B4-BE49-F238E27FC236}">
                    <a16:creationId xmlns:a16="http://schemas.microsoft.com/office/drawing/2014/main" id="{3F7E4B66-FD0D-5A44-A3AF-561E3A6CAF36}"/>
                  </a:ext>
                </a:extLst>
              </p14:cNvPr>
              <p14:cNvContentPartPr/>
              <p14:nvPr/>
            </p14:nvContentPartPr>
            <p14:xfrm>
              <a:off x="8401622" y="5994622"/>
              <a:ext cx="277560" cy="317880"/>
            </p14:xfrm>
          </p:contentPart>
        </mc:Choice>
        <mc:Fallback xmlns="">
          <p:pic>
            <p:nvPicPr>
              <p:cNvPr id="14" name="Ink 14">
                <a:extLst>
                  <a:ext uri="{FF2B5EF4-FFF2-40B4-BE49-F238E27FC236}">
                    <a16:creationId xmlns:a16="http://schemas.microsoft.com/office/drawing/2014/main" id="{3F7E4B66-FD0D-5A44-A3AF-561E3A6CAF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6142" y="5979502"/>
                <a:ext cx="307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1565FF4C-9BDB-3C40-AFF0-9E702A9B32C1}"/>
                  </a:ext>
                </a:extLst>
              </p14:cNvPr>
              <p14:cNvContentPartPr/>
              <p14:nvPr/>
            </p14:nvContentPartPr>
            <p14:xfrm>
              <a:off x="8620862" y="5636782"/>
              <a:ext cx="410040" cy="46548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1565FF4C-9BDB-3C40-AFF0-9E702A9B32C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05755" y="5621662"/>
                <a:ext cx="440253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2">
                <a:extLst>
                  <a:ext uri="{FF2B5EF4-FFF2-40B4-BE49-F238E27FC236}">
                    <a16:creationId xmlns:a16="http://schemas.microsoft.com/office/drawing/2014/main" id="{3C68BEFD-ED6C-3A4D-B3D6-883F9F605E75}"/>
                  </a:ext>
                </a:extLst>
              </p14:cNvPr>
              <p14:cNvContentPartPr/>
              <p14:nvPr/>
            </p14:nvContentPartPr>
            <p14:xfrm>
              <a:off x="8828582" y="5082742"/>
              <a:ext cx="750600" cy="722160"/>
            </p14:xfrm>
          </p:contentPart>
        </mc:Choice>
        <mc:Fallback xmlns="">
          <p:pic>
            <p:nvPicPr>
              <p:cNvPr id="32" name="Ink 32">
                <a:extLst>
                  <a:ext uri="{FF2B5EF4-FFF2-40B4-BE49-F238E27FC236}">
                    <a16:creationId xmlns:a16="http://schemas.microsoft.com/office/drawing/2014/main" id="{3C68BEFD-ED6C-3A4D-B3D6-883F9F605E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13469" y="5067614"/>
                <a:ext cx="780826" cy="752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23B9E815-65D1-5449-86B4-7BD8EB8A8DD7}"/>
                  </a:ext>
                </a:extLst>
              </p14:cNvPr>
              <p14:cNvContentPartPr/>
              <p14:nvPr/>
            </p14:nvContentPartPr>
            <p14:xfrm>
              <a:off x="9128822" y="5700502"/>
              <a:ext cx="427680" cy="37548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23B9E815-65D1-5449-86B4-7BD8EB8A8D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13702" y="5685022"/>
                <a:ext cx="4579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2555B1C9-7C88-8447-A042-1DCCF082B3EF}"/>
                  </a:ext>
                </a:extLst>
              </p14:cNvPr>
              <p14:cNvContentPartPr/>
              <p14:nvPr/>
            </p14:nvContentPartPr>
            <p14:xfrm>
              <a:off x="9532742" y="5400262"/>
              <a:ext cx="329400" cy="3697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2555B1C9-7C88-8447-A042-1DCCF082B3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7622" y="5384782"/>
                <a:ext cx="3600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E234DA51-E564-7C48-950A-7AC748DC3431}"/>
                  </a:ext>
                </a:extLst>
              </p14:cNvPr>
              <p14:cNvContentPartPr/>
              <p14:nvPr/>
            </p14:nvContentPartPr>
            <p14:xfrm>
              <a:off x="8280302" y="6623902"/>
              <a:ext cx="802080" cy="50832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E234DA51-E564-7C48-950A-7AC748DC34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64822" y="6608782"/>
                <a:ext cx="8326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59132B1A-7FBA-0544-BC38-93D78208AA3E}"/>
                  </a:ext>
                </a:extLst>
              </p14:cNvPr>
              <p14:cNvContentPartPr/>
              <p14:nvPr/>
            </p14:nvContentPartPr>
            <p14:xfrm>
              <a:off x="9094262" y="6381622"/>
              <a:ext cx="369720" cy="54864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59132B1A-7FBA-0544-BC38-93D78208AA3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78782" y="6366502"/>
                <a:ext cx="40032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3" name="Ink 133">
                <a:extLst>
                  <a:ext uri="{FF2B5EF4-FFF2-40B4-BE49-F238E27FC236}">
                    <a16:creationId xmlns:a16="http://schemas.microsoft.com/office/drawing/2014/main" id="{971A2771-0BC1-F542-BA70-8398B2DF5C1F}"/>
                  </a:ext>
                </a:extLst>
              </p14:cNvPr>
              <p14:cNvContentPartPr/>
              <p14:nvPr/>
            </p14:nvContentPartPr>
            <p14:xfrm>
              <a:off x="9319262" y="5844862"/>
              <a:ext cx="722160" cy="958680"/>
            </p14:xfrm>
          </p:contentPart>
        </mc:Choice>
        <mc:Fallback xmlns="">
          <p:pic>
            <p:nvPicPr>
              <p:cNvPr id="133" name="Ink 133">
                <a:extLst>
                  <a:ext uri="{FF2B5EF4-FFF2-40B4-BE49-F238E27FC236}">
                    <a16:creationId xmlns:a16="http://schemas.microsoft.com/office/drawing/2014/main" id="{971A2771-0BC1-F542-BA70-8398B2DF5C1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04134" y="5829382"/>
                <a:ext cx="752775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9" name="Ink 139">
                <a:extLst>
                  <a:ext uri="{FF2B5EF4-FFF2-40B4-BE49-F238E27FC236}">
                    <a16:creationId xmlns:a16="http://schemas.microsoft.com/office/drawing/2014/main" id="{E2AA2561-42C0-B141-B8DE-F807B366E027}"/>
                  </a:ext>
                </a:extLst>
              </p14:cNvPr>
              <p14:cNvContentPartPr/>
              <p14:nvPr/>
            </p14:nvContentPartPr>
            <p14:xfrm>
              <a:off x="9540302" y="6352822"/>
              <a:ext cx="329400" cy="309600"/>
            </p14:xfrm>
          </p:contentPart>
        </mc:Choice>
        <mc:Fallback xmlns="">
          <p:pic>
            <p:nvPicPr>
              <p:cNvPr id="139" name="Ink 139">
                <a:extLst>
                  <a:ext uri="{FF2B5EF4-FFF2-40B4-BE49-F238E27FC236}">
                    <a16:creationId xmlns:a16="http://schemas.microsoft.com/office/drawing/2014/main" id="{E2AA2561-42C0-B141-B8DE-F807B366E0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25182" y="6337342"/>
                <a:ext cx="3600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6" name="Ink 146">
                <a:extLst>
                  <a:ext uri="{FF2B5EF4-FFF2-40B4-BE49-F238E27FC236}">
                    <a16:creationId xmlns:a16="http://schemas.microsoft.com/office/drawing/2014/main" id="{1D6A0CBE-F4BE-FA4F-BC87-D309B9603A4D}"/>
                  </a:ext>
                </a:extLst>
              </p14:cNvPr>
              <p14:cNvContentPartPr/>
              <p14:nvPr/>
            </p14:nvContentPartPr>
            <p14:xfrm>
              <a:off x="9892382" y="6248782"/>
              <a:ext cx="219960" cy="410400"/>
            </p14:xfrm>
          </p:contentPart>
        </mc:Choice>
        <mc:Fallback xmlns="">
          <p:pic>
            <p:nvPicPr>
              <p:cNvPr id="146" name="Ink 146">
                <a:extLst>
                  <a:ext uri="{FF2B5EF4-FFF2-40B4-BE49-F238E27FC236}">
                    <a16:creationId xmlns:a16="http://schemas.microsoft.com/office/drawing/2014/main" id="{1D6A0CBE-F4BE-FA4F-BC87-D309B9603A4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77237" y="6233662"/>
                <a:ext cx="250610" cy="4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971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rivation of gradient-bandit algorithm"/>
          <p:cNvSpPr txBox="1">
            <a:spLocks noGrp="1"/>
          </p:cNvSpPr>
          <p:nvPr>
            <p:ph type="title"/>
          </p:nvPr>
        </p:nvSpPr>
        <p:spPr>
          <a:xfrm>
            <a:off x="416689" y="27835"/>
            <a:ext cx="9650269" cy="1083335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Derivation of gradient-bandit algorithm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976019"/>
            <a:ext cx="8225682" cy="64767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83F6ECB-A6EF-2C45-8F04-07DC7EDCB418}"/>
              </a:ext>
            </a:extLst>
          </p:cNvPr>
          <p:cNvSpPr/>
          <p:nvPr/>
        </p:nvSpPr>
        <p:spPr>
          <a:xfrm>
            <a:off x="7083707" y="4965539"/>
            <a:ext cx="2777924" cy="856527"/>
          </a:xfrm>
          <a:custGeom>
            <a:avLst>
              <a:gd name="f0" fmla="val 4080"/>
              <a:gd name="f1" fmla="val 49271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>
                <a:ea typeface="Noto Sans CJK SC Regular" pitchFamily="2"/>
                <a:cs typeface="FreeSans" pitchFamily="2"/>
              </a:rPr>
              <a:t>Probabilities sum to 1</a:t>
            </a:r>
          </a:p>
        </p:txBody>
      </p:sp>
    </p:spTree>
    <p:extLst>
      <p:ext uri="{BB962C8B-B14F-4D97-AF65-F5344CB8AC3E}">
        <p14:creationId xmlns:p14="http://schemas.microsoft.com/office/powerpoint/2010/main" val="429078247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49200</TotalTime>
  <Words>4065</Words>
  <Application>Microsoft Macintosh PowerPoint</Application>
  <PresentationFormat>Custom</PresentationFormat>
  <Paragraphs>849</Paragraphs>
  <Slides>115</Slides>
  <Notes>85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6" baseType="lpstr">
      <vt:lpstr>Arial</vt:lpstr>
      <vt:lpstr>Calibri</vt:lpstr>
      <vt:lpstr>Calibri Light</vt:lpstr>
      <vt:lpstr>Copperplate</vt:lpstr>
      <vt:lpstr>Gill Sans</vt:lpstr>
      <vt:lpstr>Helvetica</vt:lpstr>
      <vt:lpstr>Liberation Sans</vt:lpstr>
      <vt:lpstr>Liberation Serif</vt:lpstr>
      <vt:lpstr>Segoe UI</vt:lpstr>
      <vt:lpstr>Times</vt:lpstr>
      <vt:lpstr>Office Theme</vt:lpstr>
      <vt:lpstr>Bandit Problems  Chris Amato Northeastern University  with some slides from Rob Platt,  Lawson Wong and UAlberta  </vt:lpstr>
      <vt:lpstr>Announcements</vt:lpstr>
      <vt:lpstr>Reinforcement Learning</vt:lpstr>
      <vt:lpstr>Reinforcement Learning</vt:lpstr>
      <vt:lpstr>Some example domains (from the book)</vt:lpstr>
      <vt:lpstr>Let’s start with the 1-step case</vt:lpstr>
      <vt:lpstr>A 1-armed Bandit</vt:lpstr>
      <vt:lpstr>A 1-armed Bandit</vt:lpstr>
      <vt:lpstr>A 1-armed Bandit</vt:lpstr>
      <vt:lpstr>A 1-armed Bandit</vt:lpstr>
      <vt:lpstr>A 1-armed Bandit</vt:lpstr>
      <vt:lpstr>A 1-armed Bandit</vt:lpstr>
      <vt:lpstr>A 1-armed Bandit</vt:lpstr>
      <vt:lpstr>The k-armed bandit problem</vt:lpstr>
      <vt:lpstr>The k-armed bandit problem</vt:lpstr>
      <vt:lpstr>The k-armed bandit problem</vt:lpstr>
      <vt:lpstr>The k-armed bandit problem</vt:lpstr>
      <vt:lpstr>Q-values</vt:lpstr>
      <vt:lpstr>Q-values</vt:lpstr>
      <vt:lpstr>Q-values</vt:lpstr>
      <vt:lpstr>Q-values</vt:lpstr>
      <vt:lpstr>Q-values</vt:lpstr>
      <vt:lpstr>Q-values</vt:lpstr>
      <vt:lpstr>Q-values</vt:lpstr>
      <vt:lpstr>Question</vt:lpstr>
      <vt:lpstr>Question</vt:lpstr>
      <vt:lpstr>Question</vt:lpstr>
      <vt:lpstr>How to act?</vt:lpstr>
      <vt:lpstr>Exploration vs Exploitation</vt:lpstr>
      <vt:lpstr>Exploration vs Exploitation</vt:lpstr>
      <vt:lpstr>Exploration vs Exploitation</vt:lpstr>
      <vt:lpstr>E-greedy action selection</vt:lpstr>
      <vt:lpstr>E-greedy example</vt:lpstr>
      <vt:lpstr>E-greedy example</vt:lpstr>
      <vt:lpstr>Exploration vs Exploitation</vt:lpstr>
      <vt:lpstr>E-greedy k-armed bandit algorithm</vt:lpstr>
      <vt:lpstr>E-greedy k-armed bandit algorithm</vt:lpstr>
      <vt:lpstr>E-greedy k-armed bandit algorithm</vt:lpstr>
      <vt:lpstr>Incremental Q-value estimate</vt:lpstr>
      <vt:lpstr>Incremental Q-value estimate</vt:lpstr>
      <vt:lpstr>Incremental Q-value estimate</vt:lpstr>
      <vt:lpstr>Example: 10-armed bandit</vt:lpstr>
      <vt:lpstr>Example: 10-armed bandit</vt:lpstr>
      <vt:lpstr>Think-pair-share question</vt:lpstr>
      <vt:lpstr>Solutions</vt:lpstr>
      <vt:lpstr>Example: 10-armed bandit</vt:lpstr>
      <vt:lpstr>Example: 10-armed bandit</vt:lpstr>
      <vt:lpstr>Example: 10-armed bandit</vt:lpstr>
      <vt:lpstr>Incremental Q-value estimate</vt:lpstr>
      <vt:lpstr>Incremental Q-value estimate</vt:lpstr>
      <vt:lpstr>Incremental Q-value estimate</vt:lpstr>
      <vt:lpstr>Exponential recency-weighted average</vt:lpstr>
      <vt:lpstr>Exponential recency-weighted average</vt:lpstr>
      <vt:lpstr>Exponential recency-weighted average</vt:lpstr>
      <vt:lpstr>Exponential recency-weighted average</vt:lpstr>
      <vt:lpstr>Exponential recency-weighted average</vt:lpstr>
      <vt:lpstr>Exponential recency-weighted average</vt:lpstr>
      <vt:lpstr>Exponential recency-weighted average</vt:lpstr>
      <vt:lpstr>Convergence conditions</vt:lpstr>
      <vt:lpstr>PowerPoint Presentation</vt:lpstr>
      <vt:lpstr>PowerPoint Presentation</vt:lpstr>
      <vt:lpstr>Exponential recency-weighted average</vt:lpstr>
      <vt:lpstr>Exponential recency-weighted average</vt:lpstr>
      <vt:lpstr>PowerPoint Presentation</vt:lpstr>
      <vt:lpstr>Think-pair-share</vt:lpstr>
      <vt:lpstr>Optimistic initial values</vt:lpstr>
      <vt:lpstr>Optimistic initial values</vt:lpstr>
      <vt:lpstr>Question</vt:lpstr>
      <vt:lpstr>ε-greedy k-armed bandit algorithm</vt:lpstr>
      <vt:lpstr>How to act?</vt:lpstr>
      <vt:lpstr>How to act?</vt:lpstr>
      <vt:lpstr>UCB action selection</vt:lpstr>
      <vt:lpstr>UCB action selection</vt:lpstr>
      <vt:lpstr>UCB action selection</vt:lpstr>
      <vt:lpstr>UCB action selection</vt:lpstr>
      <vt:lpstr>UCB action selection</vt:lpstr>
      <vt:lpstr>UCB action selection</vt:lpstr>
      <vt:lpstr>UCB action selection</vt:lpstr>
      <vt:lpstr>UCB action selection</vt:lpstr>
      <vt:lpstr>UCB action selection</vt:lpstr>
      <vt:lpstr>UCB action selection</vt:lpstr>
      <vt:lpstr>PowerPoint Presentation</vt:lpstr>
      <vt:lpstr>UCB action selection</vt:lpstr>
      <vt:lpstr>Think-pair-share</vt:lpstr>
      <vt:lpstr>Gradient-Bandit Algorithms</vt:lpstr>
      <vt:lpstr>Gradient-Bandit Algorithms</vt:lpstr>
      <vt:lpstr>Gradient-Bandit Algorithms</vt:lpstr>
      <vt:lpstr>Gradient-Bandit Algorithms</vt:lpstr>
      <vt:lpstr>Gradient-Bandit Algorithms</vt:lpstr>
      <vt:lpstr>Gradient-Bandit Algorithms</vt:lpstr>
      <vt:lpstr>Gradient-Bandit Algorithms</vt:lpstr>
      <vt:lpstr>Gradient-Bandit Algorithms</vt:lpstr>
      <vt:lpstr>Gradient-Bandit Algorithms</vt:lpstr>
      <vt:lpstr>Derivation of gradient-bandit algorithm</vt:lpstr>
      <vt:lpstr>Derivation of gradient-bandit algorithm</vt:lpstr>
      <vt:lpstr>Derivation of gradient-bandit algorithm</vt:lpstr>
      <vt:lpstr>Derivation of gradient-bandit algorithm</vt:lpstr>
      <vt:lpstr>Derivation of gradient-bandit algorithm</vt:lpstr>
      <vt:lpstr>Derivation of gradient-bandit algorithm</vt:lpstr>
      <vt:lpstr>Derivation of gradient-bandit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Think-pair-share</vt:lpstr>
      <vt:lpstr>Comparison of Bandit Algorithms</vt:lpstr>
      <vt:lpstr>Contextual bandits</vt:lpstr>
      <vt:lpstr>Contextual bandits</vt:lpstr>
      <vt:lpstr>Contextual bandits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Bandit Problems  Robert Platt  Northeastern University  (some slides/material borrowed from Rich Sutton)</dc:title>
  <cp:lastModifiedBy>Amato, Chris</cp:lastModifiedBy>
  <cp:revision>238</cp:revision>
  <cp:lastPrinted>2019-09-12T14:00:10Z</cp:lastPrinted>
  <dcterms:created xsi:type="dcterms:W3CDTF">2018-07-10T16:55:05Z</dcterms:created>
  <dcterms:modified xsi:type="dcterms:W3CDTF">2022-09-12T13:18:15Z</dcterms:modified>
</cp:coreProperties>
</file>